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1"/>
  </p:sldMasterIdLst>
  <p:notesMasterIdLst>
    <p:notesMasterId r:id="rId21"/>
  </p:notesMasterIdLst>
  <p:sldIdLst>
    <p:sldId id="256" r:id="rId2"/>
    <p:sldId id="257" r:id="rId3"/>
    <p:sldId id="258" r:id="rId4"/>
    <p:sldId id="259" r:id="rId5"/>
    <p:sldId id="260" r:id="rId6"/>
    <p:sldId id="261" r:id="rId7"/>
    <p:sldId id="278" r:id="rId8"/>
    <p:sldId id="262" r:id="rId9"/>
    <p:sldId id="263" r:id="rId10"/>
    <p:sldId id="264" r:id="rId11"/>
    <p:sldId id="270" r:id="rId12"/>
    <p:sldId id="276" r:id="rId13"/>
    <p:sldId id="277" r:id="rId14"/>
    <p:sldId id="273" r:id="rId15"/>
    <p:sldId id="274" r:id="rId16"/>
    <p:sldId id="275" r:id="rId17"/>
    <p:sldId id="266" r:id="rId18"/>
    <p:sldId id="267" r:id="rId19"/>
    <p:sldId id="269" r:id="rId20"/>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62777A-636A-4E88-87F5-280858BDF055}">
          <p14:sldIdLst>
            <p14:sldId id="256"/>
            <p14:sldId id="257"/>
            <p14:sldId id="258"/>
            <p14:sldId id="259"/>
            <p14:sldId id="260"/>
            <p14:sldId id="261"/>
            <p14:sldId id="278"/>
            <p14:sldId id="262"/>
            <p14:sldId id="263"/>
            <p14:sldId id="264"/>
            <p14:sldId id="270"/>
            <p14:sldId id="276"/>
            <p14:sldId id="277"/>
            <p14:sldId id="273"/>
            <p14:sldId id="274"/>
            <p14:sldId id="275"/>
            <p14:sldId id="266"/>
            <p14:sldId id="267"/>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6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63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B386515-2DB5-4BBB-A102-E86240114A40}" type="datetimeFigureOut">
              <a:rPr lang="en-IN" smtClean="0"/>
              <a:t>24-10-2024</a:t>
            </a:fld>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F621854-6E1C-4BB0-9972-E35D68BA98D7}" type="slidenum">
              <a:rPr lang="en-IN" smtClean="0"/>
              <a:t>‹#›</a:t>
            </a:fld>
            <a:endParaRPr lang="en-IN"/>
          </a:p>
        </p:txBody>
      </p:sp>
    </p:spTree>
    <p:extLst>
      <p:ext uri="{BB962C8B-B14F-4D97-AF65-F5344CB8AC3E}">
        <p14:creationId xmlns:p14="http://schemas.microsoft.com/office/powerpoint/2010/main" val="62623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F621854-6E1C-4BB0-9972-E35D68BA98D7}" type="slidenum">
              <a:rPr lang="en-IN" smtClean="0"/>
              <a:t>4</a:t>
            </a:fld>
            <a:endParaRPr lang="en-IN"/>
          </a:p>
        </p:txBody>
      </p:sp>
    </p:spTree>
    <p:extLst>
      <p:ext uri="{BB962C8B-B14F-4D97-AF65-F5344CB8AC3E}">
        <p14:creationId xmlns:p14="http://schemas.microsoft.com/office/powerpoint/2010/main" val="24503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2289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50550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187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72107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528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288163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96341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53863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741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0BCE0-945C-4FDF-95A1-2149B1FF5B83}"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736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0BCE0-945C-4FDF-95A1-2149B1FF5B83}"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0337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0BCE0-945C-4FDF-95A1-2149B1FF5B83}" type="datetimeFigureOut">
              <a:rPr lang="en-US" smtClean="0"/>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53085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F0BCE0-945C-4FDF-95A1-2149B1FF5B83}" type="datetimeFigureOut">
              <a:rPr lang="en-US" smtClean="0"/>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43363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0BCE0-945C-4FDF-95A1-2149B1FF5B83}" type="datetimeFigureOut">
              <a:rPr lang="en-US" smtClean="0"/>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8682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4437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2120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7CF0BCE0-945C-4FDF-95A1-2149B1FF5B83}" type="datetimeFigureOut">
              <a:rPr lang="en-US" smtClean="0"/>
              <a:pPr algn="r"/>
              <a:t>10/24/2024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044720883"/>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 id="2147484040" r:id="rId13"/>
    <p:sldLayoutId id="2147484041" r:id="rId14"/>
    <p:sldLayoutId id="2147484042" r:id="rId15"/>
    <p:sldLayoutId id="21474840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bservers.icaiexam.icai.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B4BCB-FDED-B9E1-33B9-F5F96A145B51}"/>
              </a:ext>
            </a:extLst>
          </p:cNvPr>
          <p:cNvSpPr>
            <a:spLocks noGrp="1"/>
          </p:cNvSpPr>
          <p:nvPr>
            <p:ph type="ctrTitle"/>
          </p:nvPr>
        </p:nvSpPr>
        <p:spPr>
          <a:xfrm>
            <a:off x="1407696" y="2021305"/>
            <a:ext cx="8141472" cy="1636295"/>
          </a:xfrm>
        </p:spPr>
        <p:txBody>
          <a:bodyPr>
            <a:normAutofit/>
          </a:bodyPr>
          <a:lstStyle/>
          <a:p>
            <a:pPr algn="l"/>
            <a:r>
              <a:rPr lang="en-US" sz="5000" b="1" dirty="0"/>
              <a:t>The Institute of Chartered Accountants of India </a:t>
            </a:r>
            <a:endParaRPr lang="en-IN" sz="5000" b="1" dirty="0"/>
          </a:p>
        </p:txBody>
      </p:sp>
      <p:sp>
        <p:nvSpPr>
          <p:cNvPr id="3" name="Subtitle 2">
            <a:extLst>
              <a:ext uri="{FF2B5EF4-FFF2-40B4-BE49-F238E27FC236}">
                <a16:creationId xmlns:a16="http://schemas.microsoft.com/office/drawing/2014/main" id="{687D9DDB-82F8-0132-9E0C-396B577B0C14}"/>
              </a:ext>
            </a:extLst>
          </p:cNvPr>
          <p:cNvSpPr>
            <a:spLocks noGrp="1"/>
          </p:cNvSpPr>
          <p:nvPr>
            <p:ph type="subTitle" idx="1"/>
          </p:nvPr>
        </p:nvSpPr>
        <p:spPr>
          <a:xfrm>
            <a:off x="3020994" y="3657600"/>
            <a:ext cx="4299666" cy="871042"/>
          </a:xfrm>
        </p:spPr>
        <p:txBody>
          <a:bodyPr>
            <a:normAutofit/>
          </a:bodyPr>
          <a:lstStyle/>
          <a:p>
            <a:pPr algn="l"/>
            <a:r>
              <a:rPr lang="en-US" b="1" i="1" dirty="0">
                <a:latin typeface="Times" pitchFamily="18" charset="0"/>
              </a:rPr>
              <a:t>(Set up by an Act of Parliament)</a:t>
            </a:r>
          </a:p>
          <a:p>
            <a:pPr algn="l"/>
            <a:endParaRPr lang="en-IN" dirty="0"/>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pic>
        <p:nvPicPr>
          <p:cNvPr id="5" name="Picture 6" descr="ICAILogoFinal">
            <a:extLst>
              <a:ext uri="{FF2B5EF4-FFF2-40B4-BE49-F238E27FC236}">
                <a16:creationId xmlns:a16="http://schemas.microsoft.com/office/drawing/2014/main" id="{C3E9CD37-B752-9192-B624-993AB22EFB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
          <a:stretch/>
        </p:blipFill>
        <p:spPr bwMode="auto">
          <a:xfrm>
            <a:off x="9549167" y="360946"/>
            <a:ext cx="2133496" cy="19419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logo with a black background&#10;&#10;Description automatically generated">
            <a:extLst>
              <a:ext uri="{FF2B5EF4-FFF2-40B4-BE49-F238E27FC236}">
                <a16:creationId xmlns:a16="http://schemas.microsoft.com/office/drawing/2014/main" id="{07EFF843-1D60-503B-703C-70DBF46158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771" y="360946"/>
            <a:ext cx="2337696" cy="1941988"/>
          </a:xfrm>
          <a:prstGeom prst="rect">
            <a:avLst/>
          </a:prstGeom>
        </p:spPr>
      </p:pic>
    </p:spTree>
    <p:extLst>
      <p:ext uri="{BB962C8B-B14F-4D97-AF65-F5344CB8AC3E}">
        <p14:creationId xmlns:p14="http://schemas.microsoft.com/office/powerpoint/2010/main" val="283990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239D-F7DD-A0E3-D585-2E8232E3D913}"/>
              </a:ext>
            </a:extLst>
          </p:cNvPr>
          <p:cNvSpPr>
            <a:spLocks noGrp="1"/>
          </p:cNvSpPr>
          <p:nvPr>
            <p:ph type="title"/>
          </p:nvPr>
        </p:nvSpPr>
        <p:spPr>
          <a:xfrm>
            <a:off x="677333" y="263236"/>
            <a:ext cx="9450340" cy="553402"/>
          </a:xfrm>
        </p:spPr>
        <p:txBody>
          <a:bodyPr>
            <a:no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POST EXAMINATION  ACTIVITY</a:t>
            </a:r>
            <a:endParaRPr lang="en-IN" sz="4000" dirty="0"/>
          </a:p>
        </p:txBody>
      </p:sp>
      <p:sp>
        <p:nvSpPr>
          <p:cNvPr id="3" name="Content Placeholder 2">
            <a:extLst>
              <a:ext uri="{FF2B5EF4-FFF2-40B4-BE49-F238E27FC236}">
                <a16:creationId xmlns:a16="http://schemas.microsoft.com/office/drawing/2014/main" id="{C104CD81-E836-91D3-3A4C-AB74040AED15}"/>
              </a:ext>
            </a:extLst>
          </p:cNvPr>
          <p:cNvSpPr>
            <a:spLocks noGrp="1"/>
          </p:cNvSpPr>
          <p:nvPr>
            <p:ph idx="1"/>
          </p:nvPr>
        </p:nvSpPr>
        <p:spPr>
          <a:xfrm>
            <a:off x="677333" y="981306"/>
            <a:ext cx="10974339" cy="5613457"/>
          </a:xfrm>
        </p:spPr>
        <p:txBody>
          <a:bodyPr>
            <a:normAutofit fontScale="25000" lnSpcReduction="20000"/>
          </a:bodyPr>
          <a:lstStyle/>
          <a:p>
            <a:r>
              <a:rPr lang="en-IN" sz="5600" b="1" dirty="0">
                <a:solidFill>
                  <a:schemeClr val="tx2"/>
                </a:solidFill>
              </a:rPr>
              <a:t>To collect answer books from the candidates immediately at conclusion of the examination. </a:t>
            </a:r>
          </a:p>
          <a:p>
            <a:r>
              <a:rPr lang="en-US" sz="5600" b="1" dirty="0">
                <a:solidFill>
                  <a:schemeClr val="tx2"/>
                </a:solidFill>
              </a:rPr>
              <a:t>Candidates will be allowed to take away Question Paper including MCQ Booklet with them. </a:t>
            </a:r>
          </a:p>
          <a:p>
            <a:r>
              <a:rPr lang="en-US" sz="5600" b="1" dirty="0">
                <a:solidFill>
                  <a:schemeClr val="tx2"/>
                </a:solidFill>
              </a:rPr>
              <a:t>Ensure Answer books/OMR Sheets as applicable are collected from all candidates. </a:t>
            </a:r>
            <a:endParaRPr lang="en-IN" sz="5600" b="1" dirty="0">
              <a:solidFill>
                <a:schemeClr val="tx2"/>
              </a:solidFill>
            </a:endParaRPr>
          </a:p>
          <a:p>
            <a:r>
              <a:rPr lang="en-IN" sz="5600" b="1" dirty="0">
                <a:solidFill>
                  <a:schemeClr val="tx2"/>
                </a:solidFill>
              </a:rPr>
              <a:t>Room wise Numbers of used answer books are reconciled with the attendance register and Form 'A' is prepared on the basis of the Attendance Register. To confirm absentee and sign form A. </a:t>
            </a:r>
          </a:p>
          <a:p>
            <a:r>
              <a:rPr lang="en-IN" sz="5600" b="1" dirty="0">
                <a:solidFill>
                  <a:schemeClr val="tx2"/>
                </a:solidFill>
              </a:rPr>
              <a:t>All the used answer books and unused question papers &amp; MCQ Booklet of the day is reconciled, properly packed, sealed and handed over to the representative of M/s Blue Dart Courier against their official Receipt, and send us.</a:t>
            </a:r>
          </a:p>
          <a:p>
            <a:r>
              <a:rPr lang="en-IN" sz="5600" b="1" dirty="0">
                <a:solidFill>
                  <a:schemeClr val="tx2"/>
                </a:solidFill>
              </a:rPr>
              <a:t>No answer book as applicable is left in exam room/ control room while packing/dispatching.</a:t>
            </a:r>
          </a:p>
          <a:p>
            <a:r>
              <a:rPr lang="en-US" sz="5600" b="1" dirty="0">
                <a:solidFill>
                  <a:schemeClr val="tx2"/>
                </a:solidFill>
              </a:rPr>
              <a:t>Take a selfie in the background of the Blue Dart Van and upload the same at the “ICAI Observer” APP along with courier consignment Slip. </a:t>
            </a:r>
          </a:p>
          <a:p>
            <a:r>
              <a:rPr lang="en-IN" sz="5600" b="1" dirty="0">
                <a:solidFill>
                  <a:schemeClr val="tx2"/>
                </a:solidFill>
              </a:rPr>
              <a:t>Attendance Register is to be sent to ICAI after conclusion of each Group/UNIT.   </a:t>
            </a:r>
          </a:p>
          <a:p>
            <a:r>
              <a:rPr lang="en-IN" sz="5600" b="1" dirty="0">
                <a:solidFill>
                  <a:schemeClr val="tx2"/>
                </a:solidFill>
              </a:rPr>
              <a:t>Submit a report on the observer portal at </a:t>
            </a:r>
            <a:r>
              <a:rPr lang="en-IN" sz="5600" b="1" dirty="0">
                <a:solidFill>
                  <a:schemeClr val="tx2"/>
                </a:solidFill>
                <a:hlinkClick r:id="rId2">
                  <a:extLst>
                    <a:ext uri="{A12FA001-AC4F-418D-AE19-62706E023703}">
                      <ahyp:hlinkClr xmlns:ahyp="http://schemas.microsoft.com/office/drawing/2018/hyperlinkcolor" val="tx"/>
                    </a:ext>
                  </a:extLst>
                </a:hlinkClick>
              </a:rPr>
              <a:t>http://observers.icaiexam.icai.org</a:t>
            </a:r>
            <a:r>
              <a:rPr lang="en-IN" sz="5600" b="1" dirty="0">
                <a:solidFill>
                  <a:schemeClr val="tx2"/>
                </a:solidFill>
              </a:rPr>
              <a:t> in the prescribed format, on a day-to-day basis without fail.</a:t>
            </a:r>
          </a:p>
          <a:p>
            <a:r>
              <a:rPr lang="en-US" sz="5600" b="1" dirty="0">
                <a:solidFill>
                  <a:schemeClr val="tx2"/>
                </a:solidFill>
              </a:rPr>
              <a:t>Take a report of unused answer book stationery left at the Centre, in the prescribed format after conclusion of the exam term.(on Last day of the Exam). All the unused answer books Main/Supplementary) left at the Centre are to be returned to the ICAI Examination Department after three days of the last date of exam. Exam Store Section of ICAI will arrange for the reverse pick up of all unused answer books left at the Centre after three days of exam term through authorized courier agency. </a:t>
            </a:r>
          </a:p>
          <a:p>
            <a:r>
              <a:rPr lang="en-US" sz="5600" b="1" dirty="0">
                <a:solidFill>
                  <a:schemeClr val="tx2"/>
                </a:solidFill>
              </a:rPr>
              <a:t>The concerned Exam Centre is required to issue a certificate that they have No Answer Book (either Main or Supplementary) left with them after conclusion of every exam term. </a:t>
            </a:r>
            <a:endParaRPr lang="en-IN" sz="5600" b="1" dirty="0">
              <a:solidFill>
                <a:schemeClr val="tx2"/>
              </a:solidFill>
            </a:endParaRPr>
          </a:p>
          <a:p>
            <a:r>
              <a:rPr lang="en-IN" sz="5600" b="1" dirty="0">
                <a:solidFill>
                  <a:schemeClr val="tx2"/>
                </a:solidFill>
              </a:rPr>
              <a:t>Last day of Exam, submit your Bill online without fail within 3 days of conclusion of all exams to enable us to process your claim.  </a:t>
            </a:r>
          </a:p>
          <a:p>
            <a:endParaRPr lang="en-IN" dirty="0"/>
          </a:p>
        </p:txBody>
      </p:sp>
    </p:spTree>
    <p:extLst>
      <p:ext uri="{BB962C8B-B14F-4D97-AF65-F5344CB8AC3E}">
        <p14:creationId xmlns:p14="http://schemas.microsoft.com/office/powerpoint/2010/main" val="4214439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1CF7-4750-0361-5383-D4C71F40FD3E}"/>
              </a:ext>
            </a:extLst>
          </p:cNvPr>
          <p:cNvSpPr>
            <a:spLocks noGrp="1"/>
          </p:cNvSpPr>
          <p:nvPr>
            <p:ph type="title"/>
          </p:nvPr>
        </p:nvSpPr>
        <p:spPr/>
        <p:txBody>
          <a:bodyPr>
            <a:normAutofit/>
          </a:bodyPr>
          <a:lstStyle/>
          <a:p>
            <a:pPr algn="ctr"/>
            <a:r>
              <a:rPr lang="en-IN" sz="4000" b="1" dirty="0">
                <a:solidFill>
                  <a:srgbClr val="0070C0"/>
                </a:solidFill>
              </a:rPr>
              <a:t>FORM/ANNEXURE</a:t>
            </a:r>
            <a:endParaRPr lang="en-IN" sz="4000" dirty="0"/>
          </a:p>
        </p:txBody>
      </p:sp>
      <p:graphicFrame>
        <p:nvGraphicFramePr>
          <p:cNvPr id="4" name="Table 4">
            <a:extLst>
              <a:ext uri="{FF2B5EF4-FFF2-40B4-BE49-F238E27FC236}">
                <a16:creationId xmlns:a16="http://schemas.microsoft.com/office/drawing/2014/main" id="{F3EAC7CF-276B-206B-1680-54925E696199}"/>
              </a:ext>
            </a:extLst>
          </p:cNvPr>
          <p:cNvGraphicFramePr>
            <a:graphicFrameLocks noGrp="1"/>
          </p:cNvGraphicFramePr>
          <p:nvPr>
            <p:ph idx="1"/>
            <p:extLst>
              <p:ext uri="{D42A27DB-BD31-4B8C-83A1-F6EECF244321}">
                <p14:modId xmlns:p14="http://schemas.microsoft.com/office/powerpoint/2010/main" val="409957636"/>
              </p:ext>
            </p:extLst>
          </p:nvPr>
        </p:nvGraphicFramePr>
        <p:xfrm>
          <a:off x="665017" y="2175162"/>
          <a:ext cx="9213273" cy="4160749"/>
        </p:xfrm>
        <a:graphic>
          <a:graphicData uri="http://schemas.openxmlformats.org/drawingml/2006/table">
            <a:tbl>
              <a:tblPr firstRow="1" bandRow="1">
                <a:tableStyleId>{5DA37D80-6434-44D0-A028-1B22A696006F}</a:tableStyleId>
              </a:tblPr>
              <a:tblGrid>
                <a:gridCol w="1735973">
                  <a:extLst>
                    <a:ext uri="{9D8B030D-6E8A-4147-A177-3AD203B41FA5}">
                      <a16:colId xmlns:a16="http://schemas.microsoft.com/office/drawing/2014/main" val="1467283812"/>
                    </a:ext>
                  </a:extLst>
                </a:gridCol>
                <a:gridCol w="1990901">
                  <a:extLst>
                    <a:ext uri="{9D8B030D-6E8A-4147-A177-3AD203B41FA5}">
                      <a16:colId xmlns:a16="http://schemas.microsoft.com/office/drawing/2014/main" val="3388027725"/>
                    </a:ext>
                  </a:extLst>
                </a:gridCol>
                <a:gridCol w="5486399">
                  <a:extLst>
                    <a:ext uri="{9D8B030D-6E8A-4147-A177-3AD203B41FA5}">
                      <a16:colId xmlns:a16="http://schemas.microsoft.com/office/drawing/2014/main" val="2018034498"/>
                    </a:ext>
                  </a:extLst>
                </a:gridCol>
              </a:tblGrid>
              <a:tr h="947193">
                <a:tc>
                  <a:txBody>
                    <a:bodyPr/>
                    <a:lstStyle/>
                    <a:p>
                      <a:r>
                        <a:rPr lang="en-US" dirty="0"/>
                        <a:t>FORM C </a:t>
                      </a:r>
                      <a:endParaRPr lang="en-IN" dirty="0"/>
                    </a:p>
                  </a:txBody>
                  <a:tcPr anchor="ctr"/>
                </a:tc>
                <a:tc>
                  <a:txBody>
                    <a:bodyPr/>
                    <a:lstStyle/>
                    <a:p>
                      <a:endParaRPr lang="en-IN"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b="1" dirty="0"/>
                        <a:t>To be signed by Observer and other Exam Functionaries who are present in the Control Room while opening of question paper</a:t>
                      </a:r>
                    </a:p>
                    <a:p>
                      <a:endParaRPr lang="en-IN" dirty="0"/>
                    </a:p>
                  </a:txBody>
                  <a:tcPr/>
                </a:tc>
                <a:extLst>
                  <a:ext uri="{0D108BD9-81ED-4DB2-BD59-A6C34878D82A}">
                    <a16:rowId xmlns:a16="http://schemas.microsoft.com/office/drawing/2014/main" val="3458721175"/>
                  </a:ext>
                </a:extLst>
              </a:tr>
              <a:tr h="9603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FORM A </a:t>
                      </a:r>
                      <a:endParaRPr lang="en-IN" dirty="0"/>
                    </a:p>
                    <a:p>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t>Ensure Absentee of the candidates, to be confirmed and signed by Observer and Centre functionaries. </a:t>
                      </a:r>
                      <a:endParaRPr lang="en-IN" dirty="0"/>
                    </a:p>
                  </a:txBody>
                  <a:tcPr/>
                </a:tc>
                <a:extLst>
                  <a:ext uri="{0D108BD9-81ED-4DB2-BD59-A6C34878D82A}">
                    <a16:rowId xmlns:a16="http://schemas.microsoft.com/office/drawing/2014/main" val="4164981874"/>
                  </a:ext>
                </a:extLst>
              </a:tr>
              <a:tr h="960349">
                <a:tc>
                  <a:txBody>
                    <a:bodyPr/>
                    <a:lstStyle/>
                    <a:p>
                      <a:r>
                        <a:rPr lang="en-US" dirty="0"/>
                        <a:t>ANNEXURE 19</a:t>
                      </a:r>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report UFM Cases (Available with </a:t>
                      </a:r>
                      <a:r>
                        <a:rPr lang="en-US" dirty="0" err="1"/>
                        <a:t>centre</a:t>
                      </a:r>
                      <a:r>
                        <a:rPr lang="en-US" dirty="0"/>
                        <a:t> in Instruction to Centre Superintendent)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be signed by all exam functionaries (Centre Superintendent, Chief Invigilator, Invigilators and Observer/Special Observer)</a:t>
                      </a:r>
                    </a:p>
                    <a:p>
                      <a:endParaRPr lang="en-IN" dirty="0"/>
                    </a:p>
                  </a:txBody>
                  <a:tcPr/>
                </a:tc>
                <a:extLst>
                  <a:ext uri="{0D108BD9-81ED-4DB2-BD59-A6C34878D82A}">
                    <a16:rowId xmlns:a16="http://schemas.microsoft.com/office/drawing/2014/main" val="2050636038"/>
                  </a:ext>
                </a:extLst>
              </a:tr>
            </a:tbl>
          </a:graphicData>
        </a:graphic>
      </p:graphicFrame>
      <p:sp>
        <p:nvSpPr>
          <p:cNvPr id="5" name="Arrow: Right 4">
            <a:extLst>
              <a:ext uri="{FF2B5EF4-FFF2-40B4-BE49-F238E27FC236}">
                <a16:creationId xmlns:a16="http://schemas.microsoft.com/office/drawing/2014/main" id="{AD68C286-5EA6-7DBB-62B0-A141B74C184A}"/>
              </a:ext>
            </a:extLst>
          </p:cNvPr>
          <p:cNvSpPr/>
          <p:nvPr/>
        </p:nvSpPr>
        <p:spPr>
          <a:xfrm>
            <a:off x="2687782" y="2466107"/>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E5352915-28BB-4ECA-3810-8EB49982FE28}"/>
              </a:ext>
            </a:extLst>
          </p:cNvPr>
          <p:cNvSpPr/>
          <p:nvPr/>
        </p:nvSpPr>
        <p:spPr>
          <a:xfrm>
            <a:off x="2840182" y="3592946"/>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834C804E-0966-C876-4A1F-13BD5638B491}"/>
              </a:ext>
            </a:extLst>
          </p:cNvPr>
          <p:cNvSpPr/>
          <p:nvPr/>
        </p:nvSpPr>
        <p:spPr>
          <a:xfrm>
            <a:off x="2840182" y="4682835"/>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9797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B560-86F1-92B9-7B55-6E4F362733CA}"/>
              </a:ext>
            </a:extLst>
          </p:cNvPr>
          <p:cNvSpPr>
            <a:spLocks noGrp="1"/>
          </p:cNvSpPr>
          <p:nvPr>
            <p:ph type="title"/>
          </p:nvPr>
        </p:nvSpPr>
        <p:spPr>
          <a:xfrm>
            <a:off x="677334" y="609600"/>
            <a:ext cx="10262012" cy="438615"/>
          </a:xfrm>
        </p:spPr>
        <p:txBody>
          <a:bodyPr/>
          <a:lstStyle/>
          <a:p>
            <a:pPr algn="ctr">
              <a:lnSpc>
                <a:spcPct val="115000"/>
              </a:lnSpc>
              <a:spcAft>
                <a:spcPts val="1000"/>
              </a:spcAft>
            </a:pPr>
            <a:r>
              <a:rPr lang="en-US" sz="1800"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MAJOR DEFICIENCIES -NOTICED DURING SEPTEMBER 2024 EXAMINATIONS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CBE7C740-7058-1517-D7CB-D2428F9C0DEA}"/>
              </a:ext>
            </a:extLst>
          </p:cNvPr>
          <p:cNvGraphicFramePr>
            <a:graphicFrameLocks noGrp="1"/>
          </p:cNvGraphicFramePr>
          <p:nvPr>
            <p:ph idx="1"/>
            <p:extLst>
              <p:ext uri="{D42A27DB-BD31-4B8C-83A1-F6EECF244321}">
                <p14:modId xmlns:p14="http://schemas.microsoft.com/office/powerpoint/2010/main" val="1963479647"/>
              </p:ext>
            </p:extLst>
          </p:nvPr>
        </p:nvGraphicFramePr>
        <p:xfrm>
          <a:off x="677863" y="1159727"/>
          <a:ext cx="10740986" cy="5524371"/>
        </p:xfrm>
        <a:graphic>
          <a:graphicData uri="http://schemas.openxmlformats.org/drawingml/2006/table">
            <a:tbl>
              <a:tblPr firstRow="1" bandRow="1">
                <a:tableStyleId>{0E3FDE45-AF77-4B5C-9715-49D594BDF05E}</a:tableStyleId>
              </a:tblPr>
              <a:tblGrid>
                <a:gridCol w="749493">
                  <a:extLst>
                    <a:ext uri="{9D8B030D-6E8A-4147-A177-3AD203B41FA5}">
                      <a16:colId xmlns:a16="http://schemas.microsoft.com/office/drawing/2014/main" val="3887516922"/>
                    </a:ext>
                  </a:extLst>
                </a:gridCol>
                <a:gridCol w="9991493">
                  <a:extLst>
                    <a:ext uri="{9D8B030D-6E8A-4147-A177-3AD203B41FA5}">
                      <a16:colId xmlns:a16="http://schemas.microsoft.com/office/drawing/2014/main" val="3241351422"/>
                    </a:ext>
                  </a:extLst>
                </a:gridCol>
              </a:tblGrid>
              <a:tr h="489797">
                <a:tc>
                  <a:txBody>
                    <a:bodyPr/>
                    <a:lstStyle/>
                    <a:p>
                      <a:r>
                        <a:rPr lang="en-US" dirty="0" err="1">
                          <a:solidFill>
                            <a:srgbClr val="002060"/>
                          </a:solidFill>
                        </a:rPr>
                        <a:t>Sl</a:t>
                      </a:r>
                      <a:r>
                        <a:rPr lang="en-US" dirty="0">
                          <a:solidFill>
                            <a:srgbClr val="002060"/>
                          </a:solidFill>
                        </a:rPr>
                        <a:t> No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2060"/>
                          </a:solidFill>
                        </a:rPr>
                        <a:t>MAJOR DEFICIENCIES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961265"/>
                  </a:ext>
                </a:extLst>
              </a:tr>
              <a:tr h="675830">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Frisking</a:t>
                      </a:r>
                      <a:r>
                        <a:rPr lang="en-US" sz="1800" kern="1200" dirty="0">
                          <a:solidFill>
                            <a:schemeClr val="tx1"/>
                          </a:solidFill>
                          <a:effectLst/>
                          <a:latin typeface="+mn-lt"/>
                          <a:ea typeface="+mn-ea"/>
                          <a:cs typeface="+mn-cs"/>
                        </a:rPr>
                        <a:t> was not done or was done in a very casual manner resulting in examinees took mobile phone / other electronic gadgets and other cheating material inside the examination room.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284986"/>
                  </a:ext>
                </a:extLst>
              </a:tr>
              <a:tr h="675830">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Power Back Up</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was not installed or were not in the working condition resulting in hardship caused to the examines during Power Cuts.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7057161"/>
                  </a:ext>
                </a:extLst>
              </a:tr>
              <a:tr h="675830">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Water Bottles </a:t>
                      </a:r>
                      <a:r>
                        <a:rPr lang="en-US" sz="1800" kern="1200" dirty="0">
                          <a:solidFill>
                            <a:srgbClr val="002060"/>
                          </a:solidFill>
                          <a:effectLst/>
                          <a:latin typeface="+mn-lt"/>
                          <a:ea typeface="+mn-ea"/>
                          <a:cs typeface="+mn-cs"/>
                        </a:rPr>
                        <a:t>[500ml]</a:t>
                      </a:r>
                      <a:r>
                        <a:rPr lang="en-US" sz="1800" b="1"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served to the examinees. RO water / Mineral water in glasses were given to them.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0373872"/>
                  </a:ext>
                </a:extLst>
              </a:tr>
              <a:tr h="675830">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Suitable Furniture </a:t>
                      </a:r>
                      <a:r>
                        <a:rPr lang="en-US" sz="1800" kern="1200" dirty="0">
                          <a:solidFill>
                            <a:schemeClr val="tx1"/>
                          </a:solidFill>
                          <a:effectLst/>
                          <a:latin typeface="+mn-lt"/>
                          <a:ea typeface="+mn-ea"/>
                          <a:cs typeface="+mn-cs"/>
                        </a:rPr>
                        <a:t>were missing in certain </a:t>
                      </a:r>
                      <a:r>
                        <a:rPr lang="en-US" sz="1800" kern="1200" dirty="0" err="1">
                          <a:solidFill>
                            <a:schemeClr val="tx1"/>
                          </a:solidFill>
                          <a:effectLst/>
                          <a:latin typeface="+mn-lt"/>
                          <a:ea typeface="+mn-ea"/>
                          <a:cs typeface="+mn-cs"/>
                        </a:rPr>
                        <a:t>centres</a:t>
                      </a:r>
                      <a:r>
                        <a:rPr lang="en-US" sz="1800" kern="1200" dirty="0">
                          <a:solidFill>
                            <a:schemeClr val="tx1"/>
                          </a:solidFill>
                          <a:effectLst/>
                          <a:latin typeface="+mn-lt"/>
                          <a:ea typeface="+mn-ea"/>
                          <a:cs typeface="+mn-cs"/>
                        </a:rPr>
                        <a:t> resulting in hardship to the students in writing their examination.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537619"/>
                  </a:ext>
                </a:extLst>
              </a:tr>
              <a:tr h="489797">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Adequate Social Distancing</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maintained during conduct of our examinations.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0365224"/>
                  </a:ext>
                </a:extLst>
              </a:tr>
              <a:tr h="489797">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Lighting and Fans </a:t>
                      </a:r>
                      <a:r>
                        <a:rPr lang="en-US" sz="1800" kern="1200" dirty="0">
                          <a:solidFill>
                            <a:schemeClr val="tx1"/>
                          </a:solidFill>
                          <a:effectLst/>
                          <a:latin typeface="+mn-lt"/>
                          <a:ea typeface="+mn-ea"/>
                          <a:cs typeface="+mn-cs"/>
                        </a:rPr>
                        <a:t>were found less in numbers.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6147795"/>
                  </a:ext>
                </a:extLst>
              </a:tr>
              <a:tr h="675830">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ICAI Exam Department was not informed </a:t>
                      </a:r>
                      <a:r>
                        <a:rPr lang="en-US" sz="1800" kern="1200" dirty="0">
                          <a:solidFill>
                            <a:schemeClr val="tx1"/>
                          </a:solidFill>
                          <a:effectLst/>
                          <a:latin typeface="+mn-lt"/>
                          <a:ea typeface="+mn-ea"/>
                          <a:cs typeface="+mn-cs"/>
                        </a:rPr>
                        <a:t>about the certain incidents, which mandatory requires guidance / advise / directions</a:t>
                      </a:r>
                      <a:r>
                        <a:rPr lang="en-US" sz="1800" b="1"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from the Competent Authority.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716773"/>
                  </a:ext>
                </a:extLst>
              </a:tr>
              <a:tr h="675830">
                <a:tc>
                  <a:txBody>
                    <a:bodyPr/>
                    <a:lstStyle/>
                    <a:p>
                      <a:pPr algn="ctr"/>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rgbClr val="002060"/>
                          </a:solidFill>
                        </a:rPr>
                        <a:t>Absentee record </a:t>
                      </a:r>
                      <a:r>
                        <a:rPr lang="en-US" dirty="0"/>
                        <a:t>were not maintained correctly / Answer Books were not counted properly resulting there was a mismatch in answer books in certain cases.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116456"/>
                  </a:ext>
                </a:extLst>
              </a:tr>
            </a:tbl>
          </a:graphicData>
        </a:graphic>
      </p:graphicFrame>
    </p:spTree>
    <p:extLst>
      <p:ext uri="{BB962C8B-B14F-4D97-AF65-F5344CB8AC3E}">
        <p14:creationId xmlns:p14="http://schemas.microsoft.com/office/powerpoint/2010/main" val="19566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2839-937A-F1C8-C3E6-701995633835}"/>
              </a:ext>
            </a:extLst>
          </p:cNvPr>
          <p:cNvSpPr>
            <a:spLocks noGrp="1"/>
          </p:cNvSpPr>
          <p:nvPr>
            <p:ph type="title"/>
          </p:nvPr>
        </p:nvSpPr>
        <p:spPr>
          <a:xfrm>
            <a:off x="677334" y="609600"/>
            <a:ext cx="10128198" cy="683941"/>
          </a:xfrm>
        </p:spPr>
        <p:txBody>
          <a:bodyPr/>
          <a:lstStyle/>
          <a:p>
            <a:pPr algn="ctr"/>
            <a:r>
              <a:rPr lang="en-US" dirty="0">
                <a:solidFill>
                  <a:srgbClr val="002060"/>
                </a:solidFill>
              </a:rPr>
              <a:t>OTHER DEFICIENCIES – SEPTEMBER 2024</a:t>
            </a:r>
            <a:endParaRPr lang="en-IN" dirty="0">
              <a:solidFill>
                <a:srgbClr val="002060"/>
              </a:solidFill>
            </a:endParaRPr>
          </a:p>
        </p:txBody>
      </p:sp>
      <p:graphicFrame>
        <p:nvGraphicFramePr>
          <p:cNvPr id="4" name="Content Placeholder 3">
            <a:extLst>
              <a:ext uri="{FF2B5EF4-FFF2-40B4-BE49-F238E27FC236}">
                <a16:creationId xmlns:a16="http://schemas.microsoft.com/office/drawing/2014/main" id="{7274CBA5-57CE-9A28-64A1-86ECC7731616}"/>
              </a:ext>
            </a:extLst>
          </p:cNvPr>
          <p:cNvGraphicFramePr>
            <a:graphicFrameLocks noGrp="1"/>
          </p:cNvGraphicFramePr>
          <p:nvPr>
            <p:ph idx="1"/>
            <p:extLst>
              <p:ext uri="{D42A27DB-BD31-4B8C-83A1-F6EECF244321}">
                <p14:modId xmlns:p14="http://schemas.microsoft.com/office/powerpoint/2010/main" val="3108382385"/>
              </p:ext>
            </p:extLst>
          </p:nvPr>
        </p:nvGraphicFramePr>
        <p:xfrm>
          <a:off x="677863" y="1420405"/>
          <a:ext cx="10685230" cy="4851336"/>
        </p:xfrm>
        <a:graphic>
          <a:graphicData uri="http://schemas.openxmlformats.org/drawingml/2006/table">
            <a:tbl>
              <a:tblPr firstRow="1" bandRow="1">
                <a:tableStyleId>{D27102A9-8310-4765-A935-A1911B00CA55}</a:tableStyleId>
              </a:tblPr>
              <a:tblGrid>
                <a:gridCol w="927913">
                  <a:extLst>
                    <a:ext uri="{9D8B030D-6E8A-4147-A177-3AD203B41FA5}">
                      <a16:colId xmlns:a16="http://schemas.microsoft.com/office/drawing/2014/main" val="3602635659"/>
                    </a:ext>
                  </a:extLst>
                </a:gridCol>
                <a:gridCol w="9757317">
                  <a:extLst>
                    <a:ext uri="{9D8B030D-6E8A-4147-A177-3AD203B41FA5}">
                      <a16:colId xmlns:a16="http://schemas.microsoft.com/office/drawing/2014/main" val="862477579"/>
                    </a:ext>
                  </a:extLst>
                </a:gridCol>
              </a:tblGrid>
              <a:tr h="595196">
                <a:tc>
                  <a:txBody>
                    <a:bodyPr/>
                    <a:lstStyle/>
                    <a:p>
                      <a:r>
                        <a:rPr lang="en-US" dirty="0"/>
                        <a:t>SL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OTHER DEFICIENCIES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8612974"/>
                  </a:ext>
                </a:extLst>
              </a:tr>
              <a:tr h="595196">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Question Papers were not brought in closed vehicle from the Centre. </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902849"/>
                  </a:ext>
                </a:extLst>
              </a:tr>
              <a:tr h="595196">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dirty="0">
                          <a:solidFill>
                            <a:schemeClr val="tx1"/>
                          </a:solidFill>
                          <a:latin typeface="+mn-lt"/>
                          <a:ea typeface="+mn-ea"/>
                          <a:cs typeface="+mn-cs"/>
                        </a:rPr>
                        <a:t>Instructions to the candidates were not read out by the Invigilator before the commencement of paper of the examination.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9421"/>
                  </a:ext>
                </a:extLst>
              </a:tr>
              <a:tr h="595196">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Codes of the question paper meant for the day were not written on the black/white board.</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4163036"/>
                  </a:ext>
                </a:extLst>
              </a:tr>
              <a:tr h="595196">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latin typeface="+mn-lt"/>
                          <a:ea typeface="+mn-ea"/>
                          <a:cs typeface="+mn-cs"/>
                        </a:rPr>
                        <a:t>Seating and other arrangements were not up to satisfaction.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3719524"/>
                  </a:ext>
                </a:extLst>
              </a:tr>
              <a:tr h="595196">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Seating plan and arrow marks were not displayed for guidance.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285600"/>
                  </a:ext>
                </a:extLst>
              </a:tr>
              <a:tr h="595196">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Toilets and Centre premises were not cleaned properly.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058414"/>
                  </a:ext>
                </a:extLst>
              </a:tr>
              <a:tr h="595196">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Shuffling of seating plan in each group and/ or shuffling of Invigilators on daily and regular basis was not done.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601442"/>
                  </a:ext>
                </a:extLst>
              </a:tr>
            </a:tbl>
          </a:graphicData>
        </a:graphic>
      </p:graphicFrame>
    </p:spTree>
    <p:extLst>
      <p:ext uri="{BB962C8B-B14F-4D97-AF65-F5344CB8AC3E}">
        <p14:creationId xmlns:p14="http://schemas.microsoft.com/office/powerpoint/2010/main" val="33793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7B8F-EA7E-79A6-37F1-E7D0550A84E3}"/>
              </a:ext>
            </a:extLst>
          </p:cNvPr>
          <p:cNvSpPr>
            <a:spLocks noGrp="1"/>
          </p:cNvSpPr>
          <p:nvPr>
            <p:ph type="title"/>
          </p:nvPr>
        </p:nvSpPr>
        <p:spPr>
          <a:xfrm>
            <a:off x="2352906" y="301084"/>
            <a:ext cx="5865543" cy="936702"/>
          </a:xfrm>
        </p:spPr>
        <p:txBody>
          <a:bodyPr>
            <a:normAutofit/>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7D62F461-5D49-5CDD-B9DF-A1B670975315}"/>
              </a:ext>
            </a:extLst>
          </p:cNvPr>
          <p:cNvGraphicFramePr>
            <a:graphicFrameLocks noGrp="1"/>
          </p:cNvGraphicFramePr>
          <p:nvPr>
            <p:ph idx="1"/>
            <p:extLst>
              <p:ext uri="{D42A27DB-BD31-4B8C-83A1-F6EECF244321}">
                <p14:modId xmlns:p14="http://schemas.microsoft.com/office/powerpoint/2010/main" val="2845614568"/>
              </p:ext>
            </p:extLst>
          </p:nvPr>
        </p:nvGraphicFramePr>
        <p:xfrm>
          <a:off x="666712" y="1048215"/>
          <a:ext cx="10930557" cy="5730240"/>
        </p:xfrm>
        <a:graphic>
          <a:graphicData uri="http://schemas.openxmlformats.org/drawingml/2006/table">
            <a:tbl>
              <a:tblPr firstRow="1" bandRow="1">
                <a:tableStyleId>{3B4B98B0-60AC-42C2-AFA5-B58CD77FA1E5}</a:tableStyleId>
              </a:tblPr>
              <a:tblGrid>
                <a:gridCol w="749493">
                  <a:extLst>
                    <a:ext uri="{9D8B030D-6E8A-4147-A177-3AD203B41FA5}">
                      <a16:colId xmlns:a16="http://schemas.microsoft.com/office/drawing/2014/main" val="886993851"/>
                    </a:ext>
                  </a:extLst>
                </a:gridCol>
                <a:gridCol w="2219093">
                  <a:extLst>
                    <a:ext uri="{9D8B030D-6E8A-4147-A177-3AD203B41FA5}">
                      <a16:colId xmlns:a16="http://schemas.microsoft.com/office/drawing/2014/main" val="1984071119"/>
                    </a:ext>
                  </a:extLst>
                </a:gridCol>
                <a:gridCol w="7961971">
                  <a:extLst>
                    <a:ext uri="{9D8B030D-6E8A-4147-A177-3AD203B41FA5}">
                      <a16:colId xmlns:a16="http://schemas.microsoft.com/office/drawing/2014/main" val="762056193"/>
                    </a:ext>
                  </a:extLst>
                </a:gridCol>
              </a:tblGrid>
              <a:tr h="357568">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6791243"/>
                  </a:ext>
                </a:extLst>
              </a:tr>
              <a:tr h="1492658">
                <a:tc>
                  <a:txBody>
                    <a:bodyPr/>
                    <a:lstStyle/>
                    <a:p>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Power Cut/Power failure during Exams &amp; Generator /Power Back up is non functional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time when power failure occurred, time when power restored, quality of visibility in rooms, whether any loss of time and extra time required to the candidates.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7699877"/>
                  </a:ext>
                </a:extLst>
              </a:tr>
              <a:tr h="1931675">
                <a:tc>
                  <a:txBody>
                    <a:bodyPr/>
                    <a:lstStyle/>
                    <a:p>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Delay in distribution of Question Paper (MCQ/Descriptive) at the Centre (Any specific room/ all rooms)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at what time Question Paper was distributed to the candidates, At what time answer book was given, How much delay, reason for the delay, whether any loss of time, how much extra time required to the candidate(s) if any.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1600"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127274"/>
                  </a:ext>
                </a:extLst>
              </a:tr>
              <a:tr h="1726800">
                <a:tc>
                  <a:txBody>
                    <a:bodyPr/>
                    <a:lstStyle/>
                    <a:p>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Distribution of wrong format of Answer Book to the candidates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viz whether correct format of Answer Books given to the candidates, whether any loss of time, in changing of answer books, any extra time required to the candidates.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p>
                      <a:pPr algn="just"/>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713797"/>
                  </a:ext>
                </a:extLst>
              </a:tr>
            </a:tbl>
          </a:graphicData>
        </a:graphic>
      </p:graphicFrame>
    </p:spTree>
    <p:extLst>
      <p:ext uri="{BB962C8B-B14F-4D97-AF65-F5344CB8AC3E}">
        <p14:creationId xmlns:p14="http://schemas.microsoft.com/office/powerpoint/2010/main" val="8996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01C2-F5E7-CF20-C968-D5BD67D1BF6F}"/>
              </a:ext>
            </a:extLst>
          </p:cNvPr>
          <p:cNvSpPr>
            <a:spLocks noGrp="1"/>
          </p:cNvSpPr>
          <p:nvPr>
            <p:ph type="title"/>
          </p:nvPr>
        </p:nvSpPr>
        <p:spPr>
          <a:xfrm>
            <a:off x="3033132" y="379142"/>
            <a:ext cx="6240870" cy="602165"/>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CFF67C57-F882-5E0C-ECAC-A7D03FFC1E05}"/>
              </a:ext>
            </a:extLst>
          </p:cNvPr>
          <p:cNvGraphicFramePr>
            <a:graphicFrameLocks noGrp="1"/>
          </p:cNvGraphicFramePr>
          <p:nvPr>
            <p:ph idx="1"/>
            <p:extLst>
              <p:ext uri="{D42A27DB-BD31-4B8C-83A1-F6EECF244321}">
                <p14:modId xmlns:p14="http://schemas.microsoft.com/office/powerpoint/2010/main" val="3360665155"/>
              </p:ext>
            </p:extLst>
          </p:nvPr>
        </p:nvGraphicFramePr>
        <p:xfrm>
          <a:off x="680902" y="992458"/>
          <a:ext cx="10830195" cy="5974080"/>
        </p:xfrm>
        <a:graphic>
          <a:graphicData uri="http://schemas.openxmlformats.org/drawingml/2006/table">
            <a:tbl>
              <a:tblPr firstRow="1" bandRow="1">
                <a:tableStyleId>{3B4B98B0-60AC-42C2-AFA5-B58CD77FA1E5}</a:tableStyleId>
              </a:tblPr>
              <a:tblGrid>
                <a:gridCol w="727191">
                  <a:extLst>
                    <a:ext uri="{9D8B030D-6E8A-4147-A177-3AD203B41FA5}">
                      <a16:colId xmlns:a16="http://schemas.microsoft.com/office/drawing/2014/main" val="2793356878"/>
                    </a:ext>
                  </a:extLst>
                </a:gridCol>
                <a:gridCol w="2531326">
                  <a:extLst>
                    <a:ext uri="{9D8B030D-6E8A-4147-A177-3AD203B41FA5}">
                      <a16:colId xmlns:a16="http://schemas.microsoft.com/office/drawing/2014/main" val="1414359477"/>
                    </a:ext>
                  </a:extLst>
                </a:gridCol>
                <a:gridCol w="7571678">
                  <a:extLst>
                    <a:ext uri="{9D8B030D-6E8A-4147-A177-3AD203B41FA5}">
                      <a16:colId xmlns:a16="http://schemas.microsoft.com/office/drawing/2014/main" val="4083664221"/>
                    </a:ext>
                  </a:extLst>
                </a:gridCol>
              </a:tblGrid>
              <a:tr h="322522">
                <a:tc>
                  <a:txBody>
                    <a:bodyPr/>
                    <a:lstStyle/>
                    <a:p>
                      <a:r>
                        <a:rPr lang="en-US" sz="1600" dirty="0" err="1"/>
                        <a:t>Sl</a:t>
                      </a:r>
                      <a:r>
                        <a:rPr lang="en-US" sz="1600" dirty="0"/>
                        <a:t> No</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Nature of Incident</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Proposed Course of Action to be taken by Exam Centers &amp; Observers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557561"/>
                  </a:ext>
                </a:extLst>
              </a:tr>
              <a:tr h="1749087">
                <a:tc>
                  <a:txBody>
                    <a:bodyPr/>
                    <a:lstStyle/>
                    <a:p>
                      <a:r>
                        <a:rPr lang="en-US" sz="1600" dirty="0"/>
                        <a:t>4.</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seated at wrong place (i.e. seated in exam room other than allotted to him/her)</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room the candidate was allotted, which exam room the candidate seated mistakenly, whether he was shifted to right place, loss of time and whether extra time required if any,  take guidance from ICAI Exam Department.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377508"/>
                  </a:ext>
                </a:extLst>
              </a:tr>
              <a:tr h="1729891">
                <a:tc>
                  <a:txBody>
                    <a:bodyPr/>
                    <a:lstStyle/>
                    <a:p>
                      <a:r>
                        <a:rPr lang="en-US" sz="1600" dirty="0"/>
                        <a:t>5.</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of specific exam rooms shifted to some other exam rooms for unavoidable reason (viz improper Power supply in some rooms /outside noise </a:t>
                      </a:r>
                      <a:r>
                        <a:rPr lang="en-US" sz="1600" dirty="0" err="1"/>
                        <a:t>etc</a:t>
                      </a:r>
                      <a:r>
                        <a:rPr lang="en-US" sz="1600" dirty="0"/>
                        <a: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exam room candidates was allotted, reason for shifting the candidates to some other exam rooms, loss of time and whether extra time required if any,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7115421"/>
                  </a:ext>
                </a:extLst>
              </a:tr>
              <a:tr h="1495329">
                <a:tc>
                  <a:txBody>
                    <a:bodyPr/>
                    <a:lstStyle/>
                    <a:p>
                      <a:r>
                        <a:rPr lang="en-US" sz="1600" dirty="0"/>
                        <a:t>6</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Distribution of MCQ Question Paper Booklet in wrong sequence/ without serial order at  the </a:t>
                      </a:r>
                      <a:r>
                        <a:rPr lang="en-US" sz="1600" dirty="0" err="1"/>
                        <a:t>centre</a:t>
                      </a:r>
                      <a:r>
                        <a:rPr lang="en-US" sz="1600" dirty="0"/>
                        <a:t> in a particular room/s.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Prepare a List of Roll Numbers of candidates and serial Number of respective MCQ Booklet number issued to the candidates and sent to ICAI Exam Department.  </a:t>
                      </a:r>
                    </a:p>
                    <a:p>
                      <a:pPr algn="just"/>
                      <a:r>
                        <a:rPr lang="en-US" sz="1600" dirty="0"/>
                        <a:t>Do not provide any extra time without taking prior permission from ICAI Exam Department.  </a:t>
                      </a:r>
                      <a:endParaRPr lang="en-IN" sz="1600" dirty="0"/>
                    </a:p>
                    <a:p>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801436"/>
                  </a:ext>
                </a:extLst>
              </a:tr>
            </a:tbl>
          </a:graphicData>
        </a:graphic>
      </p:graphicFrame>
    </p:spTree>
    <p:extLst>
      <p:ext uri="{BB962C8B-B14F-4D97-AF65-F5344CB8AC3E}">
        <p14:creationId xmlns:p14="http://schemas.microsoft.com/office/powerpoint/2010/main" val="347524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59CEA-825E-2F8C-7BBE-8C7DAE764144}"/>
              </a:ext>
            </a:extLst>
          </p:cNvPr>
          <p:cNvSpPr>
            <a:spLocks noGrp="1"/>
          </p:cNvSpPr>
          <p:nvPr>
            <p:ph type="title"/>
          </p:nvPr>
        </p:nvSpPr>
        <p:spPr>
          <a:xfrm>
            <a:off x="1881666" y="334537"/>
            <a:ext cx="8596668" cy="524107"/>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801B89D9-8E8C-A453-75EB-5A1D2B8E37CF}"/>
              </a:ext>
            </a:extLst>
          </p:cNvPr>
          <p:cNvGraphicFramePr>
            <a:graphicFrameLocks noGrp="1"/>
          </p:cNvGraphicFramePr>
          <p:nvPr>
            <p:ph idx="1"/>
            <p:extLst>
              <p:ext uri="{D42A27DB-BD31-4B8C-83A1-F6EECF244321}">
                <p14:modId xmlns:p14="http://schemas.microsoft.com/office/powerpoint/2010/main" val="4220993602"/>
              </p:ext>
            </p:extLst>
          </p:nvPr>
        </p:nvGraphicFramePr>
        <p:xfrm>
          <a:off x="677863" y="1038056"/>
          <a:ext cx="11053219" cy="5565731"/>
        </p:xfrm>
        <a:graphic>
          <a:graphicData uri="http://schemas.openxmlformats.org/drawingml/2006/table">
            <a:tbl>
              <a:tblPr firstRow="1" bandRow="1">
                <a:tableStyleId>{3B4B98B0-60AC-42C2-AFA5-B58CD77FA1E5}</a:tableStyleId>
              </a:tblPr>
              <a:tblGrid>
                <a:gridCol w="845398">
                  <a:extLst>
                    <a:ext uri="{9D8B030D-6E8A-4147-A177-3AD203B41FA5}">
                      <a16:colId xmlns:a16="http://schemas.microsoft.com/office/drawing/2014/main" val="2014755099"/>
                    </a:ext>
                  </a:extLst>
                </a:gridCol>
                <a:gridCol w="2580388">
                  <a:extLst>
                    <a:ext uri="{9D8B030D-6E8A-4147-A177-3AD203B41FA5}">
                      <a16:colId xmlns:a16="http://schemas.microsoft.com/office/drawing/2014/main" val="1967909793"/>
                    </a:ext>
                  </a:extLst>
                </a:gridCol>
                <a:gridCol w="7627433">
                  <a:extLst>
                    <a:ext uri="{9D8B030D-6E8A-4147-A177-3AD203B41FA5}">
                      <a16:colId xmlns:a16="http://schemas.microsoft.com/office/drawing/2014/main" val="2716136137"/>
                    </a:ext>
                  </a:extLst>
                </a:gridCol>
              </a:tblGrid>
              <a:tr h="358516">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9366496"/>
                  </a:ext>
                </a:extLst>
              </a:tr>
              <a:tr h="1085171">
                <a:tc>
                  <a:txBody>
                    <a:bodyPr/>
                    <a:lstStyle/>
                    <a:p>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Untoward incident/Mishappening at the Exam Centre</a:t>
                      </a:r>
                    </a:p>
                    <a:p>
                      <a:pPr algn="just"/>
                      <a:r>
                        <a:rPr lang="en-US" sz="1600" dirty="0"/>
                        <a:t>i.e. fire </a:t>
                      </a:r>
                      <a:r>
                        <a:rPr lang="en-US" sz="1600" dirty="0" err="1"/>
                        <a:t>etc</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Do not provide any extra time without taking prior permission from ICAI Exam Department.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138700"/>
                  </a:ext>
                </a:extLst>
              </a:tr>
              <a:tr h="2479734">
                <a:tc>
                  <a:txBody>
                    <a:bodyPr/>
                    <a:lstStyle/>
                    <a:p>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Designated Branch of Bank of Baroda  not opened at the schedule time (Saturday/Sunday) or Keys of Almirah are missing caused delay in reaching / distribution of question paper to the candidates or any bank related issue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301487"/>
                  </a:ext>
                </a:extLst>
              </a:tr>
              <a:tr h="1553568">
                <a:tc>
                  <a:txBody>
                    <a:bodyPr/>
                    <a:lstStyle/>
                    <a:p>
                      <a:r>
                        <a:rPr lang="en-US" dirty="0"/>
                        <a:t>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Any other issue which needs to be dealt with immediately.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a:t>
                      </a:r>
                    </a:p>
                    <a:p>
                      <a:r>
                        <a:rPr lang="en-US" sz="1600" dirty="0"/>
                        <a:t>Do not provide any extra time without taking prior permission from ICAI Exam Department.  </a:t>
                      </a:r>
                      <a:endParaRPr lang="en-IN" sz="1600" dirty="0"/>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104541"/>
                  </a:ext>
                </a:extLst>
              </a:tr>
            </a:tbl>
          </a:graphicData>
        </a:graphic>
      </p:graphicFrame>
    </p:spTree>
    <p:extLst>
      <p:ext uri="{BB962C8B-B14F-4D97-AF65-F5344CB8AC3E}">
        <p14:creationId xmlns:p14="http://schemas.microsoft.com/office/powerpoint/2010/main" val="2094787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94EE-8A4C-AF77-F740-8D474EDF497C}"/>
              </a:ext>
            </a:extLst>
          </p:cNvPr>
          <p:cNvSpPr>
            <a:spLocks noGrp="1"/>
          </p:cNvSpPr>
          <p:nvPr>
            <p:ph type="title"/>
          </p:nvPr>
        </p:nvSpPr>
        <p:spPr>
          <a:xfrm>
            <a:off x="3103417" y="609600"/>
            <a:ext cx="5056909" cy="581891"/>
          </a:xfrm>
        </p:spPr>
        <p:txBody>
          <a:bodyPr>
            <a:noAutofit/>
          </a:bodyPr>
          <a:lstStyle/>
          <a:p>
            <a:pPr algn="ctr"/>
            <a:r>
              <a:rPr lang="en-US" sz="4000" b="1" dirty="0">
                <a:solidFill>
                  <a:schemeClr val="tx2"/>
                </a:solidFill>
                <a:highlight>
                  <a:srgbClr val="FFFF00"/>
                </a:highlight>
              </a:rPr>
              <a:t>MOST IMPORTANT</a:t>
            </a:r>
            <a:endParaRPr lang="en-IN" sz="4000" b="1" dirty="0">
              <a:solidFill>
                <a:schemeClr val="tx2"/>
              </a:solidFill>
              <a:highlight>
                <a:srgbClr val="FFFF00"/>
              </a:highlight>
            </a:endParaRPr>
          </a:p>
        </p:txBody>
      </p:sp>
      <p:sp>
        <p:nvSpPr>
          <p:cNvPr id="3" name="Content Placeholder 2">
            <a:extLst>
              <a:ext uri="{FF2B5EF4-FFF2-40B4-BE49-F238E27FC236}">
                <a16:creationId xmlns:a16="http://schemas.microsoft.com/office/drawing/2014/main" id="{22CD7EE3-DD15-620B-C270-0991629339DC}"/>
              </a:ext>
            </a:extLst>
          </p:cNvPr>
          <p:cNvSpPr>
            <a:spLocks noGrp="1"/>
          </p:cNvSpPr>
          <p:nvPr>
            <p:ph idx="1"/>
          </p:nvPr>
        </p:nvSpPr>
        <p:spPr>
          <a:xfrm>
            <a:off x="677334" y="1759527"/>
            <a:ext cx="8596668" cy="4281836"/>
          </a:xfrm>
        </p:spPr>
        <p:txBody>
          <a:bodyPr>
            <a:normAutofit lnSpcReduction="10000"/>
          </a:bodyPr>
          <a:lstStyle/>
          <a:p>
            <a:pPr algn="just"/>
            <a:r>
              <a:rPr lang="en-US" sz="2400" b="1" dirty="0">
                <a:solidFill>
                  <a:srgbClr val="0070C0"/>
                </a:solidFill>
                <a:latin typeface="+mj-lt"/>
              </a:rPr>
              <a:t>If you are not able to perform the observer ship duty selected by you for any reason, it is must to decline the duty on the Portal and inform the ICAI Exam Department </a:t>
            </a:r>
            <a:r>
              <a:rPr lang="en-US" sz="3600" b="1" dirty="0">
                <a:solidFill>
                  <a:srgbClr val="FFC000"/>
                </a:solidFill>
                <a:latin typeface="+mj-lt"/>
              </a:rPr>
              <a:t>well in advance</a:t>
            </a:r>
            <a:r>
              <a:rPr lang="en-US" sz="2400" b="1" dirty="0">
                <a:solidFill>
                  <a:srgbClr val="0070C0"/>
                </a:solidFill>
                <a:latin typeface="+mj-lt"/>
              </a:rPr>
              <a:t> to enable us to make alternative arrangements. </a:t>
            </a:r>
          </a:p>
          <a:p>
            <a:pPr algn="just"/>
            <a:r>
              <a:rPr lang="en-US" sz="2400" b="1" dirty="0">
                <a:solidFill>
                  <a:srgbClr val="0070C0"/>
                </a:solidFill>
                <a:latin typeface="+mj-lt"/>
              </a:rPr>
              <a:t>Kindly have a note that if the observer ship duty is not followed as per ICAI Guidelines or any unauthorized absence from observer duty/ from the Exam Centre will be viewed seriously.</a:t>
            </a:r>
          </a:p>
          <a:p>
            <a:pPr algn="just"/>
            <a:r>
              <a:rPr lang="en-US" sz="2400" b="1" dirty="0">
                <a:solidFill>
                  <a:srgbClr val="0070C0"/>
                </a:solidFill>
                <a:latin typeface="+mj-lt"/>
              </a:rPr>
              <a:t>Do not take any decision by your own without prior permission of ICAI Exam Dept, including extra time.  </a:t>
            </a:r>
            <a:endParaRPr lang="en-IN" sz="2400" b="1" dirty="0">
              <a:solidFill>
                <a:srgbClr val="0070C0"/>
              </a:solidFill>
              <a:latin typeface="+mj-lt"/>
            </a:endParaRPr>
          </a:p>
          <a:p>
            <a:pPr lvl="1"/>
            <a:endParaRPr lang="en-IN" dirty="0"/>
          </a:p>
        </p:txBody>
      </p:sp>
    </p:spTree>
    <p:extLst>
      <p:ext uri="{BB962C8B-B14F-4D97-AF65-F5344CB8AC3E}">
        <p14:creationId xmlns:p14="http://schemas.microsoft.com/office/powerpoint/2010/main" val="123407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CABD-FD0C-E578-1924-207E5DA4C498}"/>
              </a:ext>
            </a:extLst>
          </p:cNvPr>
          <p:cNvSpPr>
            <a:spLocks noGrp="1"/>
          </p:cNvSpPr>
          <p:nvPr>
            <p:ph type="title"/>
          </p:nvPr>
        </p:nvSpPr>
        <p:spPr>
          <a:xfrm>
            <a:off x="677334" y="609600"/>
            <a:ext cx="8596668" cy="706582"/>
          </a:xfrm>
        </p:spPr>
        <p:txBody>
          <a:bodyPr>
            <a:noAutofit/>
          </a:bodyPr>
          <a:lstStyle/>
          <a:p>
            <a:pPr algn="ctr"/>
            <a:r>
              <a:rPr lang="en-US" sz="4800" b="1" dirty="0">
                <a:solidFill>
                  <a:srgbClr val="0070C0"/>
                </a:solidFill>
                <a:highlight>
                  <a:srgbClr val="00FFFF"/>
                </a:highlight>
              </a:rPr>
              <a:t>EXAMINATION HELPLINE</a:t>
            </a:r>
            <a:endParaRPr lang="en-IN" sz="4800" b="1" dirty="0">
              <a:solidFill>
                <a:srgbClr val="0070C0"/>
              </a:solidFill>
              <a:highlight>
                <a:srgbClr val="00FFFF"/>
              </a:highlight>
            </a:endParaRPr>
          </a:p>
        </p:txBody>
      </p:sp>
      <p:sp>
        <p:nvSpPr>
          <p:cNvPr id="3" name="Content Placeholder 2">
            <a:extLst>
              <a:ext uri="{FF2B5EF4-FFF2-40B4-BE49-F238E27FC236}">
                <a16:creationId xmlns:a16="http://schemas.microsoft.com/office/drawing/2014/main" id="{A59AD0C8-F049-B129-CA0A-6E49785F9623}"/>
              </a:ext>
            </a:extLst>
          </p:cNvPr>
          <p:cNvSpPr>
            <a:spLocks noGrp="1"/>
          </p:cNvSpPr>
          <p:nvPr>
            <p:ph idx="1"/>
          </p:nvPr>
        </p:nvSpPr>
        <p:spPr>
          <a:xfrm>
            <a:off x="677333" y="1427019"/>
            <a:ext cx="10156921" cy="1717625"/>
          </a:xfrm>
        </p:spPr>
        <p:txBody>
          <a:bodyPr>
            <a:normAutofit fontScale="92500"/>
          </a:bodyPr>
          <a:lstStyle/>
          <a:p>
            <a:pPr algn="just"/>
            <a:r>
              <a:rPr lang="en-US" altLang="en-US" sz="3200" dirty="0">
                <a:latin typeface="Arial" panose="020B0604020202020204" pitchFamily="34" charset="0"/>
              </a:rPr>
              <a:t>In case of any clarification/assistance, prior to or during the course of examinations, you may contact any of the following Officers of the Examination Department </a:t>
            </a:r>
          </a:p>
          <a:p>
            <a:pPr algn="just"/>
            <a:endParaRPr lang="en-IN" sz="3200" dirty="0"/>
          </a:p>
          <a:p>
            <a:pPr algn="just"/>
            <a:endParaRPr lang="en-IN" sz="3200" dirty="0"/>
          </a:p>
        </p:txBody>
      </p:sp>
      <p:graphicFrame>
        <p:nvGraphicFramePr>
          <p:cNvPr id="8" name="Table 8">
            <a:extLst>
              <a:ext uri="{FF2B5EF4-FFF2-40B4-BE49-F238E27FC236}">
                <a16:creationId xmlns:a16="http://schemas.microsoft.com/office/drawing/2014/main" id="{9E1E0D86-744B-CFE9-66B4-DE46F5FFBA76}"/>
              </a:ext>
            </a:extLst>
          </p:cNvPr>
          <p:cNvGraphicFramePr>
            <a:graphicFrameLocks noGrp="1"/>
          </p:cNvGraphicFramePr>
          <p:nvPr>
            <p:extLst>
              <p:ext uri="{D42A27DB-BD31-4B8C-83A1-F6EECF244321}">
                <p14:modId xmlns:p14="http://schemas.microsoft.com/office/powerpoint/2010/main" val="1490724644"/>
              </p:ext>
            </p:extLst>
          </p:nvPr>
        </p:nvGraphicFramePr>
        <p:xfrm>
          <a:off x="1159726" y="3255481"/>
          <a:ext cx="10560205" cy="1860310"/>
        </p:xfrm>
        <a:graphic>
          <a:graphicData uri="http://schemas.openxmlformats.org/drawingml/2006/table">
            <a:tbl>
              <a:tblPr firstRow="1" bandRow="1">
                <a:tableStyleId>{0E3FDE45-AF77-4B5C-9715-49D594BDF05E}</a:tableStyleId>
              </a:tblPr>
              <a:tblGrid>
                <a:gridCol w="857523">
                  <a:extLst>
                    <a:ext uri="{9D8B030D-6E8A-4147-A177-3AD203B41FA5}">
                      <a16:colId xmlns:a16="http://schemas.microsoft.com/office/drawing/2014/main" val="1993760076"/>
                    </a:ext>
                  </a:extLst>
                </a:gridCol>
                <a:gridCol w="5096761">
                  <a:extLst>
                    <a:ext uri="{9D8B030D-6E8A-4147-A177-3AD203B41FA5}">
                      <a16:colId xmlns:a16="http://schemas.microsoft.com/office/drawing/2014/main" val="2366059555"/>
                    </a:ext>
                  </a:extLst>
                </a:gridCol>
                <a:gridCol w="4605921">
                  <a:extLst>
                    <a:ext uri="{9D8B030D-6E8A-4147-A177-3AD203B41FA5}">
                      <a16:colId xmlns:a16="http://schemas.microsoft.com/office/drawing/2014/main" val="3109550908"/>
                    </a:ext>
                  </a:extLst>
                </a:gridCol>
              </a:tblGrid>
              <a:tr h="655303">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tx1"/>
                          </a:solidFill>
                          <a:latin typeface="+mn-lt"/>
                          <a:ea typeface="+mn-ea"/>
                          <a:cs typeface="+mn-cs"/>
                        </a:rPr>
                        <a:t>Name and Designation of the designated officer</a:t>
                      </a:r>
                      <a:endParaRPr lang="en-IN" sz="1800" b="1" kern="1200">
                        <a:solidFill>
                          <a:schemeClr val="tx1"/>
                        </a:solidFill>
                        <a:latin typeface="+mn-lt"/>
                        <a:ea typeface="+mn-ea"/>
                        <a:cs typeface="+mn-cs"/>
                      </a:endParaRPr>
                    </a:p>
                    <a:p>
                      <a:pPr algn="ctr">
                        <a:spcAft>
                          <a:spcPts val="0"/>
                        </a:spcAft>
                      </a:pP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200" dirty="0">
                          <a:solidFill>
                            <a:schemeClr val="tx1"/>
                          </a:solidFill>
                        </a:rPr>
                        <a:t>Contact Numbers</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295244"/>
                  </a:ext>
                </a:extLst>
              </a:tr>
              <a:tr h="382047">
                <a:tc>
                  <a:txBody>
                    <a:bodyPr/>
                    <a:lstStyle/>
                    <a:p>
                      <a:r>
                        <a:rPr lang="en-US"/>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Sunil Pandey, Sr. Executive Officer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09560507605</a:t>
                      </a:r>
                      <a:r>
                        <a:rPr kumimoji="0" lang="en-US" sz="1800" kern="1200" baseline="0" dirty="0">
                          <a:solidFill>
                            <a:schemeClr val="tx1"/>
                          </a:solidFill>
                        </a:rPr>
                        <a:t>/</a:t>
                      </a:r>
                      <a:r>
                        <a:rPr lang="en-US" sz="1800" kern="1200" dirty="0">
                          <a:solidFill>
                            <a:schemeClr val="tx1"/>
                          </a:solidFill>
                        </a:rPr>
                        <a:t>0120-3054846 / 3054829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496244"/>
                  </a:ext>
                </a:extLst>
              </a:tr>
              <a:tr h="655303">
                <a:tc>
                  <a:txBody>
                    <a:bodyPr/>
                    <a:lstStyle/>
                    <a:p>
                      <a:r>
                        <a:rPr lang="en-US"/>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(CMA) Prashant </a:t>
                      </a:r>
                      <a:r>
                        <a:rPr lang="en-US" sz="1800" kern="1200" dirty="0" err="1">
                          <a:solidFill>
                            <a:schemeClr val="tx1"/>
                          </a:solidFill>
                        </a:rPr>
                        <a:t>Bakshi</a:t>
                      </a:r>
                      <a:r>
                        <a:rPr lang="en-US" sz="1800" kern="1200" dirty="0">
                          <a:solidFill>
                            <a:schemeClr val="tx1"/>
                          </a:solidFill>
                        </a:rPr>
                        <a:t>, Joint Secretary</a:t>
                      </a:r>
                      <a:endParaRPr lang="en-US"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09310542611 /0120- 4953722 /3054822</a:t>
                      </a:r>
                      <a:endParaRPr kumimoji="0"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827971"/>
                  </a:ext>
                </a:extLst>
              </a:tr>
            </a:tbl>
          </a:graphicData>
        </a:graphic>
      </p:graphicFrame>
      <p:graphicFrame>
        <p:nvGraphicFramePr>
          <p:cNvPr id="5" name="Table 4">
            <a:extLst>
              <a:ext uri="{FF2B5EF4-FFF2-40B4-BE49-F238E27FC236}">
                <a16:creationId xmlns:a16="http://schemas.microsoft.com/office/drawing/2014/main" id="{3F0F230F-4C42-9E7E-0B5F-A75214BE2DE3}"/>
              </a:ext>
            </a:extLst>
          </p:cNvPr>
          <p:cNvGraphicFramePr>
            <a:graphicFrameLocks noGrp="1"/>
          </p:cNvGraphicFramePr>
          <p:nvPr>
            <p:extLst>
              <p:ext uri="{D42A27DB-BD31-4B8C-83A1-F6EECF244321}">
                <p14:modId xmlns:p14="http://schemas.microsoft.com/office/powerpoint/2010/main" val="2614724357"/>
              </p:ext>
            </p:extLst>
          </p:nvPr>
        </p:nvGraphicFramePr>
        <p:xfrm>
          <a:off x="1193180" y="4772722"/>
          <a:ext cx="10504449" cy="365760"/>
        </p:xfrm>
        <a:graphic>
          <a:graphicData uri="http://schemas.openxmlformats.org/drawingml/2006/table">
            <a:tbl>
              <a:tblPr/>
              <a:tblGrid>
                <a:gridCol w="10504449">
                  <a:extLst>
                    <a:ext uri="{9D8B030D-6E8A-4147-A177-3AD203B41FA5}">
                      <a16:colId xmlns:a16="http://schemas.microsoft.com/office/drawing/2014/main" val="3448682836"/>
                    </a:ext>
                  </a:extLst>
                </a:gridCol>
              </a:tblGrid>
              <a:tr h="191801">
                <a:tc>
                  <a:txBody>
                    <a:bodyPr/>
                    <a:lstStyle/>
                    <a:p>
                      <a:pPr algn="l"/>
                      <a:r>
                        <a:rPr lang="en-US" dirty="0"/>
                        <a:t>3          </a:t>
                      </a:r>
                      <a:r>
                        <a:rPr lang="en-US" sz="1800" kern="1200" dirty="0">
                          <a:solidFill>
                            <a:schemeClr val="tx1"/>
                          </a:solidFill>
                          <a:effectLst/>
                          <a:latin typeface="+mn-lt"/>
                          <a:ea typeface="+mn-ea"/>
                          <a:cs typeface="+mn-cs"/>
                        </a:rPr>
                        <a:t>CA. Anand Kr. Chaturvedi, </a:t>
                      </a:r>
                      <a:r>
                        <a:rPr lang="en-US" sz="1800" kern="1200" dirty="0" err="1">
                          <a:solidFill>
                            <a:schemeClr val="tx1"/>
                          </a:solidFill>
                          <a:effectLst/>
                          <a:latin typeface="+mn-lt"/>
                          <a:ea typeface="+mn-ea"/>
                          <a:cs typeface="+mn-cs"/>
                        </a:rPr>
                        <a:t>HoD</a:t>
                      </a:r>
                      <a:r>
                        <a:rPr lang="en-US" sz="1800" kern="1200" dirty="0">
                          <a:solidFill>
                            <a:schemeClr val="tx1"/>
                          </a:solidFill>
                          <a:effectLst/>
                          <a:latin typeface="+mn-lt"/>
                          <a:ea typeface="+mn-ea"/>
                          <a:cs typeface="+mn-cs"/>
                        </a:rPr>
                        <a:t> Exams                       08130377889 / 0120-3054815/4953715</a:t>
                      </a:r>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675467"/>
                  </a:ext>
                </a:extLst>
              </a:tr>
            </a:tbl>
          </a:graphicData>
        </a:graphic>
      </p:graphicFrame>
    </p:spTree>
    <p:extLst>
      <p:ext uri="{BB962C8B-B14F-4D97-AF65-F5344CB8AC3E}">
        <p14:creationId xmlns:p14="http://schemas.microsoft.com/office/powerpoint/2010/main" val="721451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30CBE-FC7E-1967-6D02-1D21D81B4C5D}"/>
              </a:ext>
            </a:extLst>
          </p:cNvPr>
          <p:cNvSpPr>
            <a:spLocks noGrp="1"/>
          </p:cNvSpPr>
          <p:nvPr>
            <p:ph type="title"/>
          </p:nvPr>
        </p:nvSpPr>
        <p:spPr>
          <a:xfrm>
            <a:off x="1602353" y="595746"/>
            <a:ext cx="7362075" cy="1320800"/>
          </a:xfrm>
        </p:spPr>
        <p:txBody>
          <a:bodyPr>
            <a:normAutofit fontScale="90000"/>
          </a:bodyPr>
          <a:lstStyle/>
          <a:p>
            <a:pPr algn="ctr"/>
            <a:r>
              <a:rPr lang="en-US"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THANK YOU</a:t>
            </a:r>
            <a:br>
              <a:rPr lang="en-IN"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br>
            <a:br>
              <a:rPr lang="en-IN"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br>
            <a:endParaRPr lang="en-IN" sz="5400" dirty="0"/>
          </a:p>
        </p:txBody>
      </p:sp>
      <p:pic>
        <p:nvPicPr>
          <p:cNvPr id="4" name="Picture 6" descr="ICAILogoFinal">
            <a:extLst>
              <a:ext uri="{FF2B5EF4-FFF2-40B4-BE49-F238E27FC236}">
                <a16:creationId xmlns:a16="http://schemas.microsoft.com/office/drawing/2014/main" id="{B1F247CE-2886-231E-C402-F6D85E1C92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70783" y="1753905"/>
            <a:ext cx="1625217" cy="167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a:extLst>
              <a:ext uri="{FF2B5EF4-FFF2-40B4-BE49-F238E27FC236}">
                <a16:creationId xmlns:a16="http://schemas.microsoft.com/office/drawing/2014/main" id="{30BE8F37-DAD2-7E90-5083-87EA66DD5BBC}"/>
              </a:ext>
            </a:extLst>
          </p:cNvPr>
          <p:cNvSpPr txBox="1"/>
          <p:nvPr/>
        </p:nvSpPr>
        <p:spPr>
          <a:xfrm>
            <a:off x="1399309" y="2790790"/>
            <a:ext cx="7758758" cy="2616101"/>
          </a:xfrm>
          <a:prstGeom prst="rect">
            <a:avLst/>
          </a:prstGeom>
          <a:noFill/>
        </p:spPr>
        <p:txBody>
          <a:bodyPr wrap="square">
            <a:spAutoFit/>
          </a:bodyPr>
          <a:lstStyle/>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r>
              <a:rPr lang="en-US" altLang="en-US" sz="2800" b="1" dirty="0">
                <a:solidFill>
                  <a:srgbClr val="000099"/>
                </a:solidFill>
                <a:latin typeface="Times" panose="02020603050405020304" pitchFamily="18" charset="0"/>
              </a:rPr>
              <a:t>The Institute of Chartered Accountants of India</a:t>
            </a:r>
            <a:r>
              <a:rPr lang="en-US" altLang="en-US" sz="2800" b="1" i="1" dirty="0">
                <a:solidFill>
                  <a:srgbClr val="000099"/>
                </a:solidFill>
                <a:latin typeface="Times" panose="02020603050405020304" pitchFamily="18" charset="0"/>
              </a:rPr>
              <a:t>                        </a:t>
            </a:r>
          </a:p>
          <a:p>
            <a:pPr eaLnBrk="1" hangingPunct="1">
              <a:spcBef>
                <a:spcPct val="0"/>
              </a:spcBef>
              <a:buClrTx/>
              <a:buSzTx/>
              <a:buFontTx/>
              <a:buNone/>
            </a:pPr>
            <a:r>
              <a:rPr lang="en-US" altLang="en-US" sz="2800" b="1" i="1" dirty="0">
                <a:solidFill>
                  <a:srgbClr val="000099"/>
                </a:solidFill>
                <a:latin typeface="Times" panose="02020603050405020304" pitchFamily="18" charset="0"/>
              </a:rPr>
              <a:t>		                   [Set up by an Act of Parliament]</a:t>
            </a:r>
            <a:endParaRPr lang="en-US" altLang="en-US" sz="2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r>
              <a:rPr lang="en-US" altLang="en-US" sz="1800" b="1" dirty="0">
                <a:solidFill>
                  <a:srgbClr val="000099"/>
                </a:solidFill>
                <a:latin typeface="Times" panose="02020603050405020304" pitchFamily="18" charset="0"/>
              </a:rPr>
              <a:t>“ICAI Bhawan”, Indraprastha Marg, New Delhi – 110 002.</a:t>
            </a:r>
          </a:p>
        </p:txBody>
      </p:sp>
      <p:pic>
        <p:nvPicPr>
          <p:cNvPr id="5" name="Picture 4" descr="A logo with a black background&#10;&#10;Description automatically generated">
            <a:extLst>
              <a:ext uri="{FF2B5EF4-FFF2-40B4-BE49-F238E27FC236}">
                <a16:creationId xmlns:a16="http://schemas.microsoft.com/office/drawing/2014/main" id="{B8D83392-0636-A5DB-B3B6-5D19E9F2D1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695" y="0"/>
            <a:ext cx="1974448" cy="2261915"/>
          </a:xfrm>
          <a:prstGeom prst="rect">
            <a:avLst/>
          </a:prstGeom>
        </p:spPr>
      </p:pic>
    </p:spTree>
    <p:extLst>
      <p:ext uri="{BB962C8B-B14F-4D97-AF65-F5344CB8AC3E}">
        <p14:creationId xmlns:p14="http://schemas.microsoft.com/office/powerpoint/2010/main" val="52524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17DE-C234-1617-80E8-154A5DF1F015}"/>
              </a:ext>
            </a:extLst>
          </p:cNvPr>
          <p:cNvSpPr>
            <a:spLocks noGrp="1"/>
          </p:cNvSpPr>
          <p:nvPr>
            <p:ph type="title"/>
          </p:nvPr>
        </p:nvSpPr>
        <p:spPr>
          <a:xfrm>
            <a:off x="684212" y="4167266"/>
            <a:ext cx="10303578" cy="1454045"/>
          </a:xfrm>
        </p:spPr>
        <p:txBody>
          <a:bodyPr>
            <a:normAutofit/>
          </a:bodyPr>
          <a:lstStyle/>
          <a:p>
            <a:pPr algn="ctr"/>
            <a:r>
              <a:rPr lang="en-US" sz="4800" b="1" cap="none" dirty="0">
                <a:ln w="6600">
                  <a:solidFill>
                    <a:schemeClr val="accent2"/>
                  </a:solidFill>
                  <a:prstDash val="solid"/>
                </a:ln>
                <a:solidFill>
                  <a:srgbClr val="7030A0"/>
                </a:solidFill>
                <a:effectLst>
                  <a:outerShdw dist="38100" dir="2700000" algn="tl" rotWithShape="0">
                    <a:schemeClr val="accent2"/>
                  </a:outerShdw>
                </a:effectLst>
              </a:rPr>
              <a:t>PRE- EXAMINATION  ACTIVITIES</a:t>
            </a:r>
            <a:endParaRPr lang="en-IN" sz="4800" b="1" cap="none" dirty="0">
              <a:ln w="6600">
                <a:solidFill>
                  <a:schemeClr val="accent2"/>
                </a:solidFill>
                <a:prstDash val="solid"/>
              </a:ln>
              <a:solidFill>
                <a:srgbClr val="7030A0"/>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93F036E2-DA99-B4AA-A8F0-0871F994DCE7}"/>
              </a:ext>
            </a:extLst>
          </p:cNvPr>
          <p:cNvSpPr>
            <a:spLocks noGrp="1"/>
          </p:cNvSpPr>
          <p:nvPr>
            <p:ph idx="1"/>
          </p:nvPr>
        </p:nvSpPr>
        <p:spPr>
          <a:xfrm>
            <a:off x="684211" y="659567"/>
            <a:ext cx="11143027" cy="1319135"/>
          </a:xfrm>
        </p:spPr>
        <p:txBody>
          <a:bodyPr>
            <a:noAutofit/>
          </a:bodyPr>
          <a:lstStyle/>
          <a:p>
            <a:r>
              <a:rPr lang="en-US" sz="5400" dirty="0">
                <a:solidFill>
                  <a:srgbClr val="7030A0"/>
                </a:solidFill>
              </a:rPr>
              <a:t>WELCOME TO ICAI EXAM TEAM </a:t>
            </a:r>
            <a:endParaRPr lang="en-IN" sz="5400" dirty="0">
              <a:solidFill>
                <a:srgbClr val="7030A0"/>
              </a:solidFill>
            </a:endParaRPr>
          </a:p>
        </p:txBody>
      </p:sp>
      <p:sp>
        <p:nvSpPr>
          <p:cNvPr id="4" name="Rectangle 3">
            <a:extLst>
              <a:ext uri="{FF2B5EF4-FFF2-40B4-BE49-F238E27FC236}">
                <a16:creationId xmlns:a16="http://schemas.microsoft.com/office/drawing/2014/main" id="{8789D420-ED0F-5C57-791F-2FD81218D49A}"/>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BULLET POINTS FOR OBSERVERS</a:t>
            </a:r>
            <a:endParaRPr lang="en-IN"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5" name="Rectangle 4">
            <a:extLst>
              <a:ext uri="{FF2B5EF4-FFF2-40B4-BE49-F238E27FC236}">
                <a16:creationId xmlns:a16="http://schemas.microsoft.com/office/drawing/2014/main" id="{A948416C-81D3-DC67-6611-D0B92FEA9402}"/>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BULLET POINTS FOR OBSERVERS</a:t>
            </a:r>
            <a:endParaRPr lang="en-IN"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6" name="Rectangle 5">
            <a:extLst>
              <a:ext uri="{FF2B5EF4-FFF2-40B4-BE49-F238E27FC236}">
                <a16:creationId xmlns:a16="http://schemas.microsoft.com/office/drawing/2014/main" id="{C063C12E-22F9-7195-DFAA-5AD25599D8D0}"/>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BULLET POINTS FOR OBSERVERS</a:t>
            </a:r>
            <a:endParaRPr lang="en-IN"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54648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903FD4-5FF6-6F93-B9C6-E891A4943818}"/>
              </a:ext>
            </a:extLst>
          </p:cNvPr>
          <p:cNvSpPr>
            <a:spLocks noGrp="1"/>
          </p:cNvSpPr>
          <p:nvPr>
            <p:ph type="title"/>
          </p:nvPr>
        </p:nvSpPr>
        <p:spPr>
          <a:xfrm>
            <a:off x="2308486" y="194873"/>
            <a:ext cx="7390150" cy="621766"/>
          </a:xfrm>
        </p:spPr>
        <p:txBody>
          <a:bodyPr>
            <a:normAutofit fontScale="90000"/>
          </a:bodyPr>
          <a:lstStyle/>
          <a:p>
            <a:pPr algn="ctr"/>
            <a:r>
              <a:rPr lang="en-IN" b="1" dirty="0">
                <a:solidFill>
                  <a:srgbClr val="002060"/>
                </a:solidFill>
                <a:highlight>
                  <a:srgbClr val="FFFF00"/>
                </a:highlight>
              </a:rPr>
              <a:t>Activity to be done by the Observer</a:t>
            </a:r>
            <a:br>
              <a:rPr lang="en-IN" b="1" dirty="0"/>
            </a:br>
            <a:endParaRPr lang="en-IN" dirty="0"/>
          </a:p>
        </p:txBody>
      </p:sp>
      <p:sp>
        <p:nvSpPr>
          <p:cNvPr id="5" name="Content Placeholder 4">
            <a:extLst>
              <a:ext uri="{FF2B5EF4-FFF2-40B4-BE49-F238E27FC236}">
                <a16:creationId xmlns:a16="http://schemas.microsoft.com/office/drawing/2014/main" id="{E903ADB9-3278-86AD-F5CB-8CF8F276CFB3}"/>
              </a:ext>
            </a:extLst>
          </p:cNvPr>
          <p:cNvSpPr>
            <a:spLocks noGrp="1"/>
          </p:cNvSpPr>
          <p:nvPr>
            <p:ph sz="half" idx="1"/>
          </p:nvPr>
        </p:nvSpPr>
        <p:spPr>
          <a:xfrm>
            <a:off x="677334" y="1528997"/>
            <a:ext cx="4524253" cy="4931764"/>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Reach at BOB and download/update the Mobile Application “ICAI Observer” from the Play store/App store. </a:t>
            </a:r>
          </a:p>
          <a:p>
            <a:pPr algn="just"/>
            <a:endParaRPr lang="en-US" sz="29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r>
              <a:rPr lang="en-US" sz="2900" b="1" dirty="0">
                <a:solidFill>
                  <a:srgbClr val="7030A0"/>
                </a:solidFill>
                <a:latin typeface="Verdana" panose="020B0604030504040204" pitchFamily="34" charset="0"/>
                <a:ea typeface="Verdana" panose="020B0604030504040204" pitchFamily="34" charset="0"/>
              </a:rPr>
              <a:t>Cut open the “Code Key”.</a:t>
            </a:r>
          </a:p>
          <a:p>
            <a:pPr algn="just"/>
            <a:r>
              <a:rPr lang="en-US" sz="2900" b="1" dirty="0">
                <a:solidFill>
                  <a:srgbClr val="7030A0"/>
                </a:solidFill>
                <a:latin typeface="Verdana" panose="020B0604030504040204" pitchFamily="34" charset="0"/>
                <a:ea typeface="Verdana" panose="020B0604030504040204" pitchFamily="34" charset="0"/>
              </a:rPr>
              <a:t>Verify the “Codes on Code key with sealed packets” and Total number of packets to be collected with packet statement.</a:t>
            </a:r>
          </a:p>
          <a:p>
            <a:pPr algn="just"/>
            <a:r>
              <a:rPr lang="en-US" sz="2900" b="1" dirty="0">
                <a:solidFill>
                  <a:srgbClr val="7030A0"/>
                </a:solidFill>
                <a:latin typeface="Verdana" panose="020B0604030504040204" pitchFamily="34" charset="0"/>
                <a:ea typeface="Verdana" panose="020B0604030504040204" pitchFamily="34" charset="0"/>
              </a:rPr>
              <a:t>Collect all the sealed packed packet meant for the day.</a:t>
            </a:r>
          </a:p>
          <a:p>
            <a:pPr algn="just"/>
            <a:r>
              <a:rPr lang="en-US" sz="2900" b="1" dirty="0">
                <a:solidFill>
                  <a:srgbClr val="7030A0"/>
                </a:solidFill>
                <a:latin typeface="Verdana" panose="020B0604030504040204" pitchFamily="34" charset="0"/>
                <a:ea typeface="Verdana" panose="020B0604030504040204" pitchFamily="34" charset="0"/>
              </a:rPr>
              <a:t>Scan QR code of all the sealed packets. </a:t>
            </a:r>
          </a:p>
          <a:p>
            <a:pPr algn="just"/>
            <a:r>
              <a:rPr lang="en-US" sz="2900" b="1" dirty="0">
                <a:solidFill>
                  <a:srgbClr val="7030A0"/>
                </a:solidFill>
                <a:latin typeface="Verdana" panose="020B0604030504040204" pitchFamily="34" charset="0"/>
                <a:ea typeface="Verdana" panose="020B0604030504040204" pitchFamily="34" charset="0"/>
              </a:rPr>
              <a:t>Contact ICAI Exam department immediately, if any discrepancy /mismatch found.</a:t>
            </a:r>
          </a:p>
          <a:p>
            <a:pPr algn="just"/>
            <a:endParaRPr lang="en-IN" b="1" dirty="0">
              <a:solidFill>
                <a:srgbClr val="7030A0"/>
              </a:solidFill>
              <a:latin typeface="Verdana" panose="020B0604030504040204" pitchFamily="34" charset="0"/>
              <a:ea typeface="Verdana" panose="020B0604030504040204" pitchFamily="34" charset="0"/>
            </a:endParaRPr>
          </a:p>
        </p:txBody>
      </p:sp>
      <p:sp>
        <p:nvSpPr>
          <p:cNvPr id="6" name="Content Placeholder 5">
            <a:extLst>
              <a:ext uri="{FF2B5EF4-FFF2-40B4-BE49-F238E27FC236}">
                <a16:creationId xmlns:a16="http://schemas.microsoft.com/office/drawing/2014/main" id="{C2A28983-6FEB-0378-3DBD-DD2FECDD90F6}"/>
              </a:ext>
            </a:extLst>
          </p:cNvPr>
          <p:cNvSpPr>
            <a:spLocks noGrp="1"/>
          </p:cNvSpPr>
          <p:nvPr>
            <p:ph sz="half" idx="2"/>
          </p:nvPr>
        </p:nvSpPr>
        <p:spPr>
          <a:xfrm>
            <a:off x="6213564" y="1689146"/>
            <a:ext cx="5104010" cy="4242542"/>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Take selfie in the background of the Bank through the app. The app will capture the location along with the date and time.</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a:p>
            <a:pPr algn="just"/>
            <a:r>
              <a:rPr lang="en-US" sz="2900" b="1" dirty="0">
                <a:solidFill>
                  <a:srgbClr val="7030A0"/>
                </a:solidFill>
                <a:latin typeface="Verdana" panose="020B0604030504040204" pitchFamily="34" charset="0"/>
                <a:ea typeface="Verdana" panose="020B0604030504040204" pitchFamily="34" charset="0"/>
              </a:rPr>
              <a:t>The Code of Question Paper Booklet meant for the day of exam will be updated in the Portal through System on day of exam. </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p:txBody>
      </p:sp>
      <p:sp>
        <p:nvSpPr>
          <p:cNvPr id="7" name="Rectangle 6">
            <a:extLst>
              <a:ext uri="{FF2B5EF4-FFF2-40B4-BE49-F238E27FC236}">
                <a16:creationId xmlns:a16="http://schemas.microsoft.com/office/drawing/2014/main" id="{A4605B1C-B21C-F601-7126-8C7E42DCCD72}"/>
              </a:ext>
            </a:extLst>
          </p:cNvPr>
          <p:cNvSpPr/>
          <p:nvPr/>
        </p:nvSpPr>
        <p:spPr>
          <a:xfrm>
            <a:off x="1019331" y="974361"/>
            <a:ext cx="2188565" cy="5546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BEFORE 12.15 PM</a:t>
            </a:r>
            <a:endParaRPr lang="en-IN" b="1" dirty="0"/>
          </a:p>
        </p:txBody>
      </p:sp>
      <p:sp>
        <p:nvSpPr>
          <p:cNvPr id="8" name="Arrow: Right 7">
            <a:extLst>
              <a:ext uri="{FF2B5EF4-FFF2-40B4-BE49-F238E27FC236}">
                <a16:creationId xmlns:a16="http://schemas.microsoft.com/office/drawing/2014/main" id="{47F87819-D1FE-B592-FAE8-3667856E69B5}"/>
              </a:ext>
            </a:extLst>
          </p:cNvPr>
          <p:cNvSpPr/>
          <p:nvPr/>
        </p:nvSpPr>
        <p:spPr>
          <a:xfrm>
            <a:off x="5396459" y="1675957"/>
            <a:ext cx="5819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332E0A0F-7B78-D460-3188-D4E38B22A56D}"/>
              </a:ext>
            </a:extLst>
          </p:cNvPr>
          <p:cNvSpPr/>
          <p:nvPr/>
        </p:nvSpPr>
        <p:spPr>
          <a:xfrm rot="10800000" flipH="1" flipV="1">
            <a:off x="7819751" y="976786"/>
            <a:ext cx="2188565" cy="552212"/>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AT 12.15  PM</a:t>
            </a:r>
            <a:endParaRPr lang="en-IN" b="1" dirty="0">
              <a:solidFill>
                <a:schemeClr val="dk1"/>
              </a:solidFill>
            </a:endParaRPr>
          </a:p>
        </p:txBody>
      </p:sp>
      <p:sp>
        <p:nvSpPr>
          <p:cNvPr id="13" name="Arrow: Curved Left 12">
            <a:extLst>
              <a:ext uri="{FF2B5EF4-FFF2-40B4-BE49-F238E27FC236}">
                <a16:creationId xmlns:a16="http://schemas.microsoft.com/office/drawing/2014/main" id="{34D785EF-6BB2-B4A2-0CA7-ACAD6D53078B}"/>
              </a:ext>
            </a:extLst>
          </p:cNvPr>
          <p:cNvSpPr/>
          <p:nvPr/>
        </p:nvSpPr>
        <p:spPr>
          <a:xfrm>
            <a:off x="11497456" y="2548328"/>
            <a:ext cx="731520" cy="1216152"/>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4" name="Rectangle 13">
            <a:extLst>
              <a:ext uri="{FF2B5EF4-FFF2-40B4-BE49-F238E27FC236}">
                <a16:creationId xmlns:a16="http://schemas.microsoft.com/office/drawing/2014/main" id="{9D599520-4082-6419-617D-36981576309C}"/>
              </a:ext>
            </a:extLst>
          </p:cNvPr>
          <p:cNvSpPr/>
          <p:nvPr/>
        </p:nvSpPr>
        <p:spPr>
          <a:xfrm flipH="1">
            <a:off x="7600013" y="2548328"/>
            <a:ext cx="3267856" cy="494675"/>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 12.15  PM to 12.25 PM</a:t>
            </a:r>
            <a:endParaRPr lang="en-IN" b="1" dirty="0">
              <a:solidFill>
                <a:schemeClr val="dk1"/>
              </a:solidFill>
            </a:endParaRPr>
          </a:p>
        </p:txBody>
      </p:sp>
      <p:sp>
        <p:nvSpPr>
          <p:cNvPr id="15" name="Arrow: Left 14">
            <a:extLst>
              <a:ext uri="{FF2B5EF4-FFF2-40B4-BE49-F238E27FC236}">
                <a16:creationId xmlns:a16="http://schemas.microsoft.com/office/drawing/2014/main" id="{936856AD-9469-AFB2-94B5-0D72D56BE1E4}"/>
              </a:ext>
            </a:extLst>
          </p:cNvPr>
          <p:cNvSpPr/>
          <p:nvPr/>
        </p:nvSpPr>
        <p:spPr>
          <a:xfrm>
            <a:off x="5201587" y="3279848"/>
            <a:ext cx="1011977"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a:extLst>
              <a:ext uri="{FF2B5EF4-FFF2-40B4-BE49-F238E27FC236}">
                <a16:creationId xmlns:a16="http://schemas.microsoft.com/office/drawing/2014/main" id="{6B211AA1-6842-40DB-5D85-518918588FE9}"/>
              </a:ext>
            </a:extLst>
          </p:cNvPr>
          <p:cNvSpPr/>
          <p:nvPr/>
        </p:nvSpPr>
        <p:spPr>
          <a:xfrm>
            <a:off x="1019332" y="2653260"/>
            <a:ext cx="3342806" cy="3897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b="1" dirty="0">
                <a:solidFill>
                  <a:srgbClr val="002060"/>
                </a:solidFill>
                <a:latin typeface="Verdana" panose="020B0604030504040204" pitchFamily="34" charset="0"/>
                <a:ea typeface="Verdana" panose="020B0604030504040204" pitchFamily="34" charset="0"/>
              </a:rPr>
              <a:t>12.25 PM to 12.30 PM </a:t>
            </a:r>
          </a:p>
        </p:txBody>
      </p:sp>
    </p:spTree>
    <p:extLst>
      <p:ext uri="{BB962C8B-B14F-4D97-AF65-F5344CB8AC3E}">
        <p14:creationId xmlns:p14="http://schemas.microsoft.com/office/powerpoint/2010/main" val="2704273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E616-F039-BB77-E55E-F9481C6BC2CE}"/>
              </a:ext>
            </a:extLst>
          </p:cNvPr>
          <p:cNvSpPr>
            <a:spLocks noGrp="1"/>
          </p:cNvSpPr>
          <p:nvPr>
            <p:ph type="title"/>
          </p:nvPr>
        </p:nvSpPr>
        <p:spPr>
          <a:xfrm>
            <a:off x="677334" y="318655"/>
            <a:ext cx="8596668" cy="1611745"/>
          </a:xfrm>
        </p:spPr>
        <p:txBody>
          <a:bodyPr>
            <a:normAutofit/>
          </a:bodyPr>
          <a:lstStyle/>
          <a:p>
            <a:pPr algn="ctr"/>
            <a:r>
              <a:rPr lang="en-IN" sz="2800" b="1" dirty="0">
                <a:solidFill>
                  <a:srgbClr val="002060"/>
                </a:solidFill>
                <a:highlight>
                  <a:srgbClr val="FFFF00"/>
                </a:highlight>
              </a:rPr>
              <a:t>              Activity to be done by the Observer</a:t>
            </a:r>
            <a:endParaRPr lang="en-IN" sz="2800" dirty="0"/>
          </a:p>
        </p:txBody>
      </p:sp>
      <p:sp>
        <p:nvSpPr>
          <p:cNvPr id="21" name="Content Placeholder 20">
            <a:extLst>
              <a:ext uri="{FF2B5EF4-FFF2-40B4-BE49-F238E27FC236}">
                <a16:creationId xmlns:a16="http://schemas.microsoft.com/office/drawing/2014/main" id="{ECA30FEE-5569-E591-5F65-44F64C2B924A}"/>
              </a:ext>
            </a:extLst>
          </p:cNvPr>
          <p:cNvSpPr>
            <a:spLocks noGrp="1"/>
          </p:cNvSpPr>
          <p:nvPr>
            <p:ph idx="1"/>
          </p:nvPr>
        </p:nvSpPr>
        <p:spPr>
          <a:xfrm>
            <a:off x="540327" y="2496835"/>
            <a:ext cx="10917381" cy="4042510"/>
          </a:xfrm>
        </p:spPr>
        <p:txBody>
          <a:bodyPr>
            <a:normAutofit fontScale="92500" lnSpcReduction="20000"/>
          </a:bodyPr>
          <a:lstStyle/>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Sealed packets are to be opened at 1:30 PM by the Centre Superintendent/Chief Invigilator.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Form C is to be signed by the Observer and those who are present in control room when the question paper packets are opened.</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Ensure that No Exam functionary is in the possession of Mobile/Smart Watch/ Electronic Device, while opening the question paper in the control room / in Exam Hall during Exams.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Room wise distribution of question papers to the respective exam rooms.</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to be allowed in the exam premises.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 Phone, smart watch or other electronic device/Bags/belongings of students not allowed inside the exam room. Ensure that they are deposited at Mobile/Bag Counter at the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centre</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immediately after entering.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Mobile/Bag Counter should be kept before Frisking point of the candidates.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all the candidates to be done by the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centre</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at the entry.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female candidates are to be done by female staff only.</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in the Exam Rooms/Hall according to seating plan. </a:t>
            </a:r>
          </a:p>
          <a:p>
            <a:pPr marL="180000"/>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0000"/>
            <a:endParaRPr lang="en-US" dirty="0"/>
          </a:p>
          <a:p>
            <a:endParaRPr lang="en-IN" dirty="0"/>
          </a:p>
        </p:txBody>
      </p:sp>
      <p:sp>
        <p:nvSpPr>
          <p:cNvPr id="6" name="Rectangle 5">
            <a:extLst>
              <a:ext uri="{FF2B5EF4-FFF2-40B4-BE49-F238E27FC236}">
                <a16:creationId xmlns:a16="http://schemas.microsoft.com/office/drawing/2014/main" id="{A4819CAD-07D2-990F-B3CD-FEB7CE4C3809}"/>
              </a:ext>
            </a:extLst>
          </p:cNvPr>
          <p:cNvSpPr/>
          <p:nvPr/>
        </p:nvSpPr>
        <p:spPr>
          <a:xfrm>
            <a:off x="2056061" y="866043"/>
            <a:ext cx="4809434" cy="4381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12.30 PM to 1.00 PM</a:t>
            </a:r>
            <a:endParaRPr lang="en-IN" b="1" dirty="0">
              <a:solidFill>
                <a:schemeClr val="bg1"/>
              </a:solidFill>
            </a:endParaRPr>
          </a:p>
        </p:txBody>
      </p:sp>
      <p:sp>
        <p:nvSpPr>
          <p:cNvPr id="7" name="Rectangle 6">
            <a:extLst>
              <a:ext uri="{FF2B5EF4-FFF2-40B4-BE49-F238E27FC236}">
                <a16:creationId xmlns:a16="http://schemas.microsoft.com/office/drawing/2014/main" id="{A0A70091-812A-35CF-0648-8DE0AACDCEF8}"/>
              </a:ext>
            </a:extLst>
          </p:cNvPr>
          <p:cNvSpPr/>
          <p:nvPr/>
        </p:nvSpPr>
        <p:spPr>
          <a:xfrm>
            <a:off x="2878111" y="2022765"/>
            <a:ext cx="2218545" cy="4017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1" hangingPunct="1">
              <a:defRPr/>
            </a:pPr>
            <a:r>
              <a:rPr lang="en-IN" b="1" dirty="0">
                <a:latin typeface="+mj-lt"/>
              </a:rPr>
              <a:t>01:30 to 1:40 PM</a:t>
            </a:r>
          </a:p>
        </p:txBody>
      </p:sp>
      <p:sp>
        <p:nvSpPr>
          <p:cNvPr id="9" name="TextBox 8">
            <a:extLst>
              <a:ext uri="{FF2B5EF4-FFF2-40B4-BE49-F238E27FC236}">
                <a16:creationId xmlns:a16="http://schemas.microsoft.com/office/drawing/2014/main" id="{71F7880B-87CC-E79F-96B2-82A5F52CE55F}"/>
              </a:ext>
            </a:extLst>
          </p:cNvPr>
          <p:cNvSpPr txBox="1"/>
          <p:nvPr/>
        </p:nvSpPr>
        <p:spPr>
          <a:xfrm>
            <a:off x="540327" y="1304144"/>
            <a:ext cx="11651673" cy="646331"/>
          </a:xfrm>
          <a:prstGeom prst="rect">
            <a:avLst/>
          </a:prstGeom>
          <a:noFill/>
        </p:spPr>
        <p:txBody>
          <a:bodyPr wrap="square">
            <a:spAutoFit/>
          </a:bodyPr>
          <a:lstStyle/>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Reach the Exam Centre with confidential material.</a:t>
            </a:r>
          </a:p>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Ensure sealed packet are kept in safe custody of the Centre Superintendent at the Centre. </a:t>
            </a:r>
          </a:p>
        </p:txBody>
      </p:sp>
    </p:spTree>
    <p:extLst>
      <p:ext uri="{BB962C8B-B14F-4D97-AF65-F5344CB8AC3E}">
        <p14:creationId xmlns:p14="http://schemas.microsoft.com/office/powerpoint/2010/main" val="401349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A50A-46BC-AB33-E616-ABC755F25082}"/>
              </a:ext>
            </a:extLst>
          </p:cNvPr>
          <p:cNvSpPr>
            <a:spLocks noGrp="1"/>
          </p:cNvSpPr>
          <p:nvPr>
            <p:ph type="title"/>
          </p:nvPr>
        </p:nvSpPr>
        <p:spPr>
          <a:xfrm>
            <a:off x="677334" y="221673"/>
            <a:ext cx="10808084" cy="734291"/>
          </a:xfrm>
        </p:spPr>
        <p:txBody>
          <a:bodyPr>
            <a:norm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DURING EXAMINATION ACTIVITY</a:t>
            </a:r>
            <a:endParaRPr lang="en-IN" sz="4000" dirty="0"/>
          </a:p>
        </p:txBody>
      </p:sp>
      <p:graphicFrame>
        <p:nvGraphicFramePr>
          <p:cNvPr id="4" name="Table 4">
            <a:extLst>
              <a:ext uri="{FF2B5EF4-FFF2-40B4-BE49-F238E27FC236}">
                <a16:creationId xmlns:a16="http://schemas.microsoft.com/office/drawing/2014/main" id="{B528A80E-F635-AAC8-7930-03FBD4D78D94}"/>
              </a:ext>
            </a:extLst>
          </p:cNvPr>
          <p:cNvGraphicFramePr>
            <a:graphicFrameLocks noGrp="1"/>
          </p:cNvGraphicFramePr>
          <p:nvPr>
            <p:ph idx="1"/>
            <p:extLst>
              <p:ext uri="{D42A27DB-BD31-4B8C-83A1-F6EECF244321}">
                <p14:modId xmlns:p14="http://schemas.microsoft.com/office/powerpoint/2010/main" val="44755981"/>
              </p:ext>
            </p:extLst>
          </p:nvPr>
        </p:nvGraphicFramePr>
        <p:xfrm>
          <a:off x="720436" y="955965"/>
          <a:ext cx="11138100" cy="6155824"/>
        </p:xfrm>
        <a:graphic>
          <a:graphicData uri="http://schemas.openxmlformats.org/drawingml/2006/table">
            <a:tbl>
              <a:tblPr firstRow="1" bandRow="1">
                <a:tableStyleId>{5C22544A-7EE6-4342-B048-85BDC9FD1C3A}</a:tableStyleId>
              </a:tblPr>
              <a:tblGrid>
                <a:gridCol w="5547499">
                  <a:extLst>
                    <a:ext uri="{9D8B030D-6E8A-4147-A177-3AD203B41FA5}">
                      <a16:colId xmlns:a16="http://schemas.microsoft.com/office/drawing/2014/main" val="3119317812"/>
                    </a:ext>
                  </a:extLst>
                </a:gridCol>
                <a:gridCol w="5590601">
                  <a:extLst>
                    <a:ext uri="{9D8B030D-6E8A-4147-A177-3AD203B41FA5}">
                      <a16:colId xmlns:a16="http://schemas.microsoft.com/office/drawing/2014/main" val="2511665636"/>
                    </a:ext>
                  </a:extLst>
                </a:gridCol>
              </a:tblGrid>
              <a:tr h="3783156">
                <a:tc>
                  <a:txBody>
                    <a:bodyPr/>
                    <a:lstStyle/>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tx1"/>
                          </a:solidFill>
                        </a:rPr>
                        <a:t>Question Paper with correct code distributed to  candidates / placed on all seats in order irrespective of Present/absent.</a:t>
                      </a:r>
                    </a:p>
                    <a:p>
                      <a:pPr marL="285750" indent="-285750">
                        <a:buFont typeface="Arial" panose="020B0604020202020204" pitchFamily="34" charset="0"/>
                        <a:buChar char="•"/>
                      </a:pPr>
                      <a:r>
                        <a:rPr lang="en-US" dirty="0">
                          <a:solidFill>
                            <a:schemeClr val="tx1"/>
                          </a:solidFill>
                        </a:rPr>
                        <a:t>Ensure MCQ Booklets (as applicable) are distributed in serial order to all the seats   without any mistake. </a:t>
                      </a:r>
                    </a:p>
                    <a:p>
                      <a:pPr marL="285750" indent="-285750">
                        <a:buFont typeface="Arial" panose="020B0604020202020204" pitchFamily="34" charset="0"/>
                        <a:buChar char="•"/>
                      </a:pPr>
                      <a:r>
                        <a:rPr lang="en-US" dirty="0">
                          <a:solidFill>
                            <a:schemeClr val="tx1"/>
                          </a:solidFill>
                        </a:rPr>
                        <a:t>Ensure that all candidates are received question paper timely.</a:t>
                      </a:r>
                    </a:p>
                    <a:p>
                      <a:pPr marL="285750" indent="-285750">
                        <a:buFont typeface="Arial" panose="020B0604020202020204" pitchFamily="34" charset="0"/>
                        <a:buChar char="•"/>
                      </a:pPr>
                      <a:r>
                        <a:rPr lang="en-US" dirty="0">
                          <a:solidFill>
                            <a:schemeClr val="tx1"/>
                          </a:solidFill>
                        </a:rPr>
                        <a:t>Codes are announced / written on notice board in exam room.</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rgbClr val="C00000"/>
                          </a:solidFill>
                          <a:latin typeface="+mn-lt"/>
                          <a:ea typeface="+mn-ea"/>
                          <a:cs typeface="+mn-cs"/>
                        </a:rPr>
                        <a:t>                    </a:t>
                      </a:r>
                      <a:endParaRPr lang="en-IN" sz="1600" b="1" kern="1200" dirty="0">
                        <a:solidFill>
                          <a:srgbClr val="C00000"/>
                        </a:solidFill>
                        <a:latin typeface="+mn-lt"/>
                        <a:ea typeface="+mn-ea"/>
                        <a:cs typeface="+mn-cs"/>
                      </a:endParaRPr>
                    </a:p>
                    <a:p>
                      <a:endParaRPr lang="en-IN" dirty="0">
                        <a:solidFill>
                          <a:schemeClr val="bg1"/>
                        </a:solidFill>
                      </a:endParaRPr>
                    </a:p>
                    <a:p>
                      <a:pPr marL="285750" lvl="0" indent="-285750" algn="just">
                        <a:buFont typeface="Arial" panose="020B0604020202020204" pitchFamily="34" charset="0"/>
                        <a:buChar char="•"/>
                      </a:pPr>
                      <a:r>
                        <a:rPr lang="en-US" sz="1800" b="1" dirty="0">
                          <a:solidFill>
                            <a:schemeClr val="tx1"/>
                          </a:solidFill>
                        </a:rPr>
                        <a:t>Reading time to the candidates (Only descriptive paper)</a:t>
                      </a:r>
                    </a:p>
                    <a:p>
                      <a:pPr marL="285750" lvl="0" indent="-285750" algn="just">
                        <a:buFont typeface="Arial" panose="020B0604020202020204" pitchFamily="34" charset="0"/>
                        <a:buChar char="•"/>
                      </a:pPr>
                      <a:r>
                        <a:rPr lang="en-US" sz="1800" b="1" dirty="0">
                          <a:solidFill>
                            <a:schemeClr val="tx1"/>
                          </a:solidFill>
                        </a:rPr>
                        <a:t>No reading time is allowed for MCQ based question paper.</a:t>
                      </a:r>
                    </a:p>
                    <a:p>
                      <a:pPr marL="285750" lvl="0" indent="-285750" algn="just">
                        <a:buFont typeface="Arial" panose="020B0604020202020204" pitchFamily="34" charset="0"/>
                        <a:buChar char="•"/>
                      </a:pPr>
                      <a:r>
                        <a:rPr lang="en-US" sz="1800" b="1" dirty="0">
                          <a:solidFill>
                            <a:schemeClr val="tx1"/>
                          </a:solidFill>
                        </a:rPr>
                        <a:t>No reading time is allowed in all PQC Exams i.e. INTT AT, IRM Technical Exams.</a:t>
                      </a:r>
                    </a:p>
                    <a:p>
                      <a:endParaRPr lang="en-IN" dirty="0">
                        <a:solidFill>
                          <a:schemeClr val="bg1"/>
                        </a:solidFill>
                      </a:endParaRPr>
                    </a:p>
                  </a:txBody>
                  <a:tcPr/>
                </a:tc>
                <a:extLst>
                  <a:ext uri="{0D108BD9-81ED-4DB2-BD59-A6C34878D82A}">
                    <a16:rowId xmlns:a16="http://schemas.microsoft.com/office/drawing/2014/main" val="2609175161"/>
                  </a:ext>
                </a:extLst>
              </a:tr>
              <a:tr h="2372668">
                <a:tc>
                  <a:txBody>
                    <a:bodyPr/>
                    <a:lstStyle/>
                    <a:p>
                      <a:endParaRPr lang="en-IN" dirty="0">
                        <a:solidFill>
                          <a:schemeClr val="bg1"/>
                        </a:solidFill>
                      </a:endParaRPr>
                    </a:p>
                    <a:p>
                      <a:pPr marL="285750" lvl="0" indent="-285750" algn="l">
                        <a:buFont typeface="Arial" panose="020B0604020202020204" pitchFamily="34" charset="0"/>
                        <a:buChar char="•"/>
                      </a:pPr>
                      <a:r>
                        <a:rPr lang="en-US" sz="1800" b="1" dirty="0"/>
                        <a:t>Distribute the Answer books (relevant prescribed (format) /OMR Sheets as applicable</a:t>
                      </a:r>
                    </a:p>
                    <a:p>
                      <a:pPr marL="285750" lvl="0" indent="-285750" algn="l">
                        <a:buFont typeface="Arial" panose="020B0604020202020204" pitchFamily="34" charset="0"/>
                        <a:buChar char="•"/>
                      </a:pPr>
                      <a:r>
                        <a:rPr lang="en-US" sz="1800" b="1" dirty="0"/>
                        <a:t>To open Seal of MCQ based question paper as applicable.</a:t>
                      </a:r>
                    </a:p>
                    <a:p>
                      <a:pPr marL="285750" lvl="0" indent="-285750" algn="l">
                        <a:buFont typeface="Arial" panose="020B0604020202020204" pitchFamily="34" charset="0"/>
                        <a:buChar char="•"/>
                      </a:pPr>
                      <a:r>
                        <a:rPr lang="en-US" sz="1800" b="1" dirty="0"/>
                        <a:t> Start writing Exams at 2 PM Sharp. </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2:15 PM (IST)</a:t>
                      </a: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For PQC Exams 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2:30 PM (IST)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Ensure all unused MCQ Booklets including absent students are packed immediately after 2.15 PM.</a:t>
                      </a:r>
                      <a:endParaRPr lang="en-US" dirty="0">
                        <a:solidFill>
                          <a:schemeClr val="bg1"/>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bg1"/>
                          </a:solidFill>
                        </a:rPr>
                        <a:t>                     </a:t>
                      </a:r>
                      <a:endParaRPr lang="en-IN" dirty="0">
                        <a:solidFill>
                          <a:schemeClr val="bg1"/>
                        </a:solidFill>
                      </a:endParaRPr>
                    </a:p>
                  </a:txBody>
                  <a:tcPr/>
                </a:tc>
                <a:extLst>
                  <a:ext uri="{0D108BD9-81ED-4DB2-BD59-A6C34878D82A}">
                    <a16:rowId xmlns:a16="http://schemas.microsoft.com/office/drawing/2014/main" val="1054255949"/>
                  </a:ext>
                </a:extLst>
              </a:tr>
            </a:tbl>
          </a:graphicData>
        </a:graphic>
      </p:graphicFrame>
      <p:sp>
        <p:nvSpPr>
          <p:cNvPr id="5" name="TextBox 4">
            <a:extLst>
              <a:ext uri="{FF2B5EF4-FFF2-40B4-BE49-F238E27FC236}">
                <a16:creationId xmlns:a16="http://schemas.microsoft.com/office/drawing/2014/main" id="{EE8B2640-E041-57EE-3398-2F6F9FE9E113}"/>
              </a:ext>
            </a:extLst>
          </p:cNvPr>
          <p:cNvSpPr txBox="1"/>
          <p:nvPr/>
        </p:nvSpPr>
        <p:spPr>
          <a:xfrm>
            <a:off x="4107766" y="2317653"/>
            <a:ext cx="45719" cy="369332"/>
          </a:xfrm>
          <a:prstGeom prst="rect">
            <a:avLst/>
          </a:prstGeom>
          <a:noFill/>
        </p:spPr>
        <p:txBody>
          <a:bodyPr wrap="square" rtlCol="0">
            <a:spAutoFit/>
          </a:bodyPr>
          <a:lstStyle/>
          <a:p>
            <a:endParaRPr lang="en-IN" dirty="0"/>
          </a:p>
        </p:txBody>
      </p:sp>
      <p:sp>
        <p:nvSpPr>
          <p:cNvPr id="6" name="Rectangle 5">
            <a:extLst>
              <a:ext uri="{FF2B5EF4-FFF2-40B4-BE49-F238E27FC236}">
                <a16:creationId xmlns:a16="http://schemas.microsoft.com/office/drawing/2014/main" id="{24EA7DA9-008D-0C0F-3780-23D934FD0B4E}"/>
              </a:ext>
            </a:extLst>
          </p:cNvPr>
          <p:cNvSpPr/>
          <p:nvPr/>
        </p:nvSpPr>
        <p:spPr>
          <a:xfrm rot="10800000" flipV="1">
            <a:off x="2519071" y="1071510"/>
            <a:ext cx="2274599" cy="4757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C00000"/>
                </a:solidFill>
                <a:highlight>
                  <a:srgbClr val="FFFF00"/>
                </a:highlight>
                <a:latin typeface="+mj-lt"/>
              </a:rPr>
              <a:t>1.45 pm sharp</a:t>
            </a:r>
            <a:endParaRPr lang="en-IN" sz="2000" b="1" dirty="0">
              <a:solidFill>
                <a:srgbClr val="C00000"/>
              </a:solidFill>
              <a:highlight>
                <a:srgbClr val="FFFF00"/>
              </a:highlight>
              <a:latin typeface="+mj-lt"/>
            </a:endParaRPr>
          </a:p>
        </p:txBody>
      </p:sp>
      <p:sp>
        <p:nvSpPr>
          <p:cNvPr id="3" name="Rectangle 2">
            <a:extLst>
              <a:ext uri="{FF2B5EF4-FFF2-40B4-BE49-F238E27FC236}">
                <a16:creationId xmlns:a16="http://schemas.microsoft.com/office/drawing/2014/main" id="{EB6F5D2A-8C1D-81AF-3D01-01F0BEAECFFF}"/>
              </a:ext>
            </a:extLst>
          </p:cNvPr>
          <p:cNvSpPr/>
          <p:nvPr/>
        </p:nvSpPr>
        <p:spPr>
          <a:xfrm>
            <a:off x="7789110" y="1071510"/>
            <a:ext cx="2274600" cy="4332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800" b="1" kern="1200" dirty="0">
                <a:solidFill>
                  <a:srgbClr val="C00000"/>
                </a:solidFill>
                <a:highlight>
                  <a:srgbClr val="FFFF00"/>
                </a:highlight>
                <a:latin typeface="+mn-lt"/>
                <a:ea typeface="+mn-ea"/>
                <a:cs typeface="+mn-cs"/>
              </a:rPr>
              <a:t>1.45 PM to 2:00 PM</a:t>
            </a:r>
            <a:endParaRPr lang="en-IN" dirty="0">
              <a:highlight>
                <a:srgbClr val="FFFF00"/>
              </a:highlight>
            </a:endParaRPr>
          </a:p>
        </p:txBody>
      </p:sp>
      <p:sp>
        <p:nvSpPr>
          <p:cNvPr id="7" name="Pentagon 5">
            <a:extLst>
              <a:ext uri="{FF2B5EF4-FFF2-40B4-BE49-F238E27FC236}">
                <a16:creationId xmlns:a16="http://schemas.microsoft.com/office/drawing/2014/main" id="{30CDA6ED-5800-6E9F-3AE2-8F7D6EA9588F}"/>
              </a:ext>
            </a:extLst>
          </p:cNvPr>
          <p:cNvSpPr/>
          <p:nvPr/>
        </p:nvSpPr>
        <p:spPr>
          <a:xfrm rot="10800000" flipV="1">
            <a:off x="1205341" y="4516244"/>
            <a:ext cx="2646695" cy="367990"/>
          </a:xfrm>
          <a:prstGeom prst="homePlate">
            <a:avLst/>
          </a:prstGeom>
          <a:solidFill>
            <a:srgbClr val="FFFF00"/>
          </a:solidFill>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r>
              <a:rPr lang="en-IN" sz="2000" b="1" dirty="0">
                <a:solidFill>
                  <a:srgbClr val="C00000"/>
                </a:solidFill>
                <a:latin typeface="+mj-lt"/>
              </a:rPr>
              <a:t>1.58 PM to 2:00 PM</a:t>
            </a:r>
            <a:endParaRPr lang="en-IN" b="1" dirty="0">
              <a:solidFill>
                <a:srgbClr val="C00000"/>
              </a:solidFill>
              <a:latin typeface="+mj-lt"/>
            </a:endParaRPr>
          </a:p>
        </p:txBody>
      </p:sp>
      <p:sp>
        <p:nvSpPr>
          <p:cNvPr id="8" name="Rectangle 7">
            <a:extLst>
              <a:ext uri="{FF2B5EF4-FFF2-40B4-BE49-F238E27FC236}">
                <a16:creationId xmlns:a16="http://schemas.microsoft.com/office/drawing/2014/main" id="{DCF142C3-6D82-0111-5D64-780FA93C7899}"/>
              </a:ext>
            </a:extLst>
          </p:cNvPr>
          <p:cNvSpPr/>
          <p:nvPr/>
        </p:nvSpPr>
        <p:spPr>
          <a:xfrm>
            <a:off x="8421875" y="4203281"/>
            <a:ext cx="3186545" cy="4332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2000" i="1" dirty="0">
                <a:solidFill>
                  <a:schemeClr val="tx2">
                    <a:lumMod val="50000"/>
                  </a:schemeClr>
                </a:solidFill>
                <a:effectLst>
                  <a:glow rad="101600">
                    <a:schemeClr val="accent1">
                      <a:satMod val="175000"/>
                      <a:alpha val="40000"/>
                    </a:schemeClr>
                  </a:glow>
                </a:effectLst>
                <a:latin typeface="Arial Black" pitchFamily="34" charset="0"/>
              </a:rPr>
              <a:t>2:15 PM  to 2:30 PM</a:t>
            </a:r>
          </a:p>
        </p:txBody>
      </p:sp>
      <p:sp>
        <p:nvSpPr>
          <p:cNvPr id="11" name="Rectangle: Rounded Corners 10">
            <a:extLst>
              <a:ext uri="{FF2B5EF4-FFF2-40B4-BE49-F238E27FC236}">
                <a16:creationId xmlns:a16="http://schemas.microsoft.com/office/drawing/2014/main" id="{D5A90C89-EA15-9628-101D-9D1D493B2BDD}"/>
              </a:ext>
            </a:extLst>
          </p:cNvPr>
          <p:cNvSpPr/>
          <p:nvPr/>
        </p:nvSpPr>
        <p:spPr>
          <a:xfrm>
            <a:off x="4793672" y="3546765"/>
            <a:ext cx="3186545" cy="156556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Observers are required to observe that CA Examinations are held as per given time schedule in orderly manner. </a:t>
            </a:r>
          </a:p>
          <a:p>
            <a:pPr algn="ctr"/>
            <a:endParaRPr lang="en-IN" dirty="0"/>
          </a:p>
        </p:txBody>
      </p:sp>
    </p:spTree>
    <p:extLst>
      <p:ext uri="{BB962C8B-B14F-4D97-AF65-F5344CB8AC3E}">
        <p14:creationId xmlns:p14="http://schemas.microsoft.com/office/powerpoint/2010/main" val="33090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4FEA-3CB5-E1A6-64AA-4F30930BE617}"/>
              </a:ext>
            </a:extLst>
          </p:cNvPr>
          <p:cNvSpPr>
            <a:spLocks noGrp="1"/>
          </p:cNvSpPr>
          <p:nvPr>
            <p:ph type="title"/>
          </p:nvPr>
        </p:nvSpPr>
        <p:spPr>
          <a:xfrm>
            <a:off x="677334" y="158379"/>
            <a:ext cx="8272702" cy="548203"/>
          </a:xfrm>
        </p:spPr>
        <p:txBody>
          <a:bodyPr>
            <a:normAutofit fontScale="90000"/>
          </a:bodyPr>
          <a:lstStyle/>
          <a:p>
            <a:r>
              <a:rPr lang="en-IN" sz="3600" b="1" dirty="0">
                <a:solidFill>
                  <a:srgbClr val="7030A0"/>
                </a:solidFill>
                <a:highlight>
                  <a:srgbClr val="FFFF00"/>
                </a:highlight>
                <a:latin typeface="+mj-lt"/>
              </a:rPr>
              <a:t>2:00 PM to conclusion of the examination</a:t>
            </a:r>
            <a:br>
              <a:rPr lang="en-IN" sz="3600" b="1" dirty="0">
                <a:latin typeface="+mj-lt"/>
              </a:rPr>
            </a:br>
            <a:endParaRPr lang="en-IN" dirty="0"/>
          </a:p>
        </p:txBody>
      </p:sp>
      <p:sp>
        <p:nvSpPr>
          <p:cNvPr id="3" name="Content Placeholder 2">
            <a:extLst>
              <a:ext uri="{FF2B5EF4-FFF2-40B4-BE49-F238E27FC236}">
                <a16:creationId xmlns:a16="http://schemas.microsoft.com/office/drawing/2014/main" id="{1965EF19-CB04-702E-2A06-EF82E1B92FFE}"/>
              </a:ext>
            </a:extLst>
          </p:cNvPr>
          <p:cNvSpPr>
            <a:spLocks noGrp="1"/>
          </p:cNvSpPr>
          <p:nvPr>
            <p:ph idx="1"/>
          </p:nvPr>
        </p:nvSpPr>
        <p:spPr>
          <a:xfrm>
            <a:off x="677334" y="858983"/>
            <a:ext cx="10697248" cy="5182380"/>
          </a:xfrm>
        </p:spPr>
        <p:txBody>
          <a:bodyPr>
            <a:normAutofit fontScale="92500" lnSpcReduction="20000"/>
          </a:bodyPr>
          <a:lstStyle/>
          <a:p>
            <a:pPr algn="just"/>
            <a:r>
              <a:rPr lang="en-US" sz="1800" b="1" dirty="0">
                <a:solidFill>
                  <a:srgbClr val="7030A0"/>
                </a:solidFill>
              </a:rPr>
              <a:t>No student/exam functionaries should carry mobile phone, smart watch, or any electronic device or books etc. in Exam hall/rooms during Exams. </a:t>
            </a:r>
            <a:endParaRPr lang="en-IN" b="1" dirty="0">
              <a:solidFill>
                <a:srgbClr val="7030A0"/>
              </a:solidFill>
              <a:latin typeface="+mj-lt"/>
            </a:endParaRPr>
          </a:p>
          <a:p>
            <a:pPr algn="just"/>
            <a:r>
              <a:rPr lang="en-US" sz="1800" b="1" dirty="0">
                <a:solidFill>
                  <a:srgbClr val="7030A0"/>
                </a:solidFill>
              </a:rPr>
              <a:t>No corrections or clarifications to the question paper are to be announced.</a:t>
            </a:r>
            <a:endParaRPr lang="en-IN" sz="1800" b="1" dirty="0">
              <a:solidFill>
                <a:srgbClr val="7030A0"/>
              </a:solidFill>
              <a:latin typeface="+mj-lt"/>
            </a:endParaRPr>
          </a:p>
          <a:p>
            <a:pPr algn="just"/>
            <a:r>
              <a:rPr lang="en-IN" sz="1800" b="1" dirty="0">
                <a:solidFill>
                  <a:srgbClr val="7030A0"/>
                </a:solidFill>
              </a:rPr>
              <a:t>Guidelines relating to Unfair Means (UFM) and Concessions to Differently Abled candidates to be followed. </a:t>
            </a:r>
            <a:r>
              <a:rPr lang="en-US" sz="1800" b="1" dirty="0">
                <a:solidFill>
                  <a:srgbClr val="7030A0"/>
                </a:solidFill>
              </a:rPr>
              <a:t>In UFM, ensure to report in the prescribed format.(Annexure 19)</a:t>
            </a:r>
            <a:endParaRPr lang="en-IN" sz="1800" b="1" dirty="0">
              <a:solidFill>
                <a:srgbClr val="7030A0"/>
              </a:solidFill>
              <a:latin typeface="+mj-lt"/>
            </a:endParaRPr>
          </a:p>
          <a:p>
            <a:pPr algn="just"/>
            <a:r>
              <a:rPr lang="en-IN" sz="1800" b="1" dirty="0">
                <a:solidFill>
                  <a:srgbClr val="7030A0"/>
                </a:solidFill>
              </a:rPr>
              <a:t>The UFM report (Annexure 19) is to be signed by the Observer, on duty, on the day along with other exam functionaries.</a:t>
            </a:r>
          </a:p>
          <a:p>
            <a:pPr algn="just"/>
            <a:r>
              <a:rPr lang="en-US" b="1" dirty="0">
                <a:solidFill>
                  <a:srgbClr val="7030A0"/>
                </a:solidFill>
              </a:rPr>
              <a:t>In case of seizure of mobile phone or any other electronic gadgets, please check whether photographs of the question paper were found in Mobile Phone / other electronic gadgets or they were found guilty of circulation of the question paper, the same may be properly packed and sent to ICAI and to be mentioned in observer report. </a:t>
            </a:r>
            <a:endParaRPr lang="en-IN" b="1" dirty="0">
              <a:solidFill>
                <a:srgbClr val="7030A0"/>
              </a:solidFill>
            </a:endParaRPr>
          </a:p>
          <a:p>
            <a:pPr algn="just"/>
            <a:r>
              <a:rPr lang="en-US" sz="1800" b="1" dirty="0">
                <a:solidFill>
                  <a:srgbClr val="7030A0"/>
                </a:solidFill>
              </a:rPr>
              <a:t>Candidates be advised through the respective Invigilators to write the Roll No. as indicated in the Admit card on the cover page of the main answer book(s) only.</a:t>
            </a:r>
          </a:p>
          <a:p>
            <a:pPr algn="just"/>
            <a:r>
              <a:rPr lang="en-US" b="1" dirty="0">
                <a:solidFill>
                  <a:srgbClr val="7030A0"/>
                </a:solidFill>
              </a:rPr>
              <a:t>Kindly note that Roll No, Name, Signature, Registration Number should not be written on any other places including additional answer book by candidates, room invigilator or other exam functionaries. </a:t>
            </a:r>
            <a:endParaRPr lang="en-US" sz="1800" b="1" dirty="0">
              <a:solidFill>
                <a:srgbClr val="7030A0"/>
              </a:solidFill>
            </a:endParaRPr>
          </a:p>
          <a:p>
            <a:pPr algn="just"/>
            <a:r>
              <a:rPr lang="en-IN" sz="1800" b="1" dirty="0">
                <a:solidFill>
                  <a:srgbClr val="7030A0"/>
                </a:solidFill>
              </a:rPr>
              <a:t>To check that the name of exam, Group / Paper No. and subject/s of the examination and their respective code/s  properly and prominently displayed on the black/ white board and in each examination room. </a:t>
            </a:r>
          </a:p>
          <a:p>
            <a:endParaRPr lang="en-IN" sz="1800" b="1" dirty="0"/>
          </a:p>
          <a:p>
            <a:endParaRPr lang="en-IN" sz="1800" dirty="0"/>
          </a:p>
          <a:p>
            <a:endParaRPr lang="en-IN" dirty="0"/>
          </a:p>
        </p:txBody>
      </p:sp>
    </p:spTree>
    <p:extLst>
      <p:ext uri="{BB962C8B-B14F-4D97-AF65-F5344CB8AC3E}">
        <p14:creationId xmlns:p14="http://schemas.microsoft.com/office/powerpoint/2010/main" val="3861949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91A6-FC69-B6A6-E45C-F498D591AB18}"/>
              </a:ext>
            </a:extLst>
          </p:cNvPr>
          <p:cNvSpPr>
            <a:spLocks noGrp="1"/>
          </p:cNvSpPr>
          <p:nvPr>
            <p:ph type="title"/>
          </p:nvPr>
        </p:nvSpPr>
        <p:spPr>
          <a:xfrm>
            <a:off x="677333" y="223025"/>
            <a:ext cx="10618851" cy="593614"/>
          </a:xfrm>
        </p:spPr>
        <p:txBody>
          <a:bodyPr>
            <a:normAutofit fontScale="90000"/>
          </a:bodyPr>
          <a:lstStyle/>
          <a:p>
            <a:pPr algn="ctr"/>
            <a:r>
              <a:rPr lang="en-IN" sz="3600" b="1" dirty="0">
                <a:solidFill>
                  <a:srgbClr val="7030A0"/>
                </a:solidFill>
                <a:highlight>
                  <a:srgbClr val="FFFF00"/>
                </a:highlight>
                <a:latin typeface="+mj-lt"/>
              </a:rPr>
              <a:t>2:00 PM to conclusion of the examination</a:t>
            </a:r>
            <a:endParaRPr lang="en-IN" dirty="0"/>
          </a:p>
        </p:txBody>
      </p:sp>
      <p:sp>
        <p:nvSpPr>
          <p:cNvPr id="3" name="Content Placeholder 2">
            <a:extLst>
              <a:ext uri="{FF2B5EF4-FFF2-40B4-BE49-F238E27FC236}">
                <a16:creationId xmlns:a16="http://schemas.microsoft.com/office/drawing/2014/main" id="{A80C4114-C6D8-1B64-D208-AD3A0BB1EAAF}"/>
              </a:ext>
            </a:extLst>
          </p:cNvPr>
          <p:cNvSpPr>
            <a:spLocks noGrp="1"/>
          </p:cNvSpPr>
          <p:nvPr>
            <p:ph idx="1"/>
          </p:nvPr>
        </p:nvSpPr>
        <p:spPr>
          <a:xfrm>
            <a:off x="677333" y="816639"/>
            <a:ext cx="10837333" cy="5224723"/>
          </a:xfrm>
        </p:spPr>
        <p:txBody>
          <a:bodyPr>
            <a:normAutofit fontScale="92500" lnSpcReduction="10000"/>
          </a:bodyPr>
          <a:lstStyle/>
          <a:p>
            <a:r>
              <a:rPr lang="en-US" sz="1800" dirty="0">
                <a:effectLst/>
                <a:latin typeface="Verdana" panose="020B0604030504040204" pitchFamily="34" charset="0"/>
                <a:ea typeface="Times New Roman" panose="02020603050405020304" pitchFamily="18" charset="0"/>
                <a:cs typeface="Times New Roman" panose="02020603050405020304" pitchFamily="18" charset="0"/>
              </a:rPr>
              <a:t>Observer(s) are required </a:t>
            </a:r>
            <a:r>
              <a:rPr lang="en-US" sz="1800" b="1" dirty="0">
                <a:effectLst/>
                <a:latin typeface="Verdana" panose="020B0604030504040204" pitchFamily="34" charset="0"/>
                <a:ea typeface="Times New Roman" panose="02020603050405020304" pitchFamily="18" charset="0"/>
                <a:cs typeface="Times New Roman" panose="02020603050405020304" pitchFamily="18" charset="0"/>
              </a:rPr>
              <a:t>to ensure, through the Centre Superintendent</a:t>
            </a:r>
            <a:r>
              <a:rPr lang="en-US" sz="1800" dirty="0">
                <a:effectLst/>
                <a:latin typeface="Verdana" panose="020B0604030504040204" pitchFamily="34" charset="0"/>
                <a:ea typeface="Times New Roman" panose="02020603050405020304" pitchFamily="18" charset="0"/>
                <a:cs typeface="Times New Roman" panose="02020603050405020304" pitchFamily="18" charset="0"/>
              </a:rPr>
              <a:t>, wherever a differently abled – Physically and / or visually - candidate is appearing at the </a:t>
            </a:r>
            <a:r>
              <a:rPr lang="en-US" sz="1800" dirty="0" err="1">
                <a:effectLst/>
                <a:latin typeface="Verdana" panose="020B0604030504040204" pitchFamily="34" charset="0"/>
                <a:ea typeface="Times New Roman" panose="02020603050405020304" pitchFamily="18" charset="0"/>
                <a:cs typeface="Times New Roman" panose="02020603050405020304" pitchFamily="18" charset="0"/>
              </a:rPr>
              <a:t>centre</a:t>
            </a:r>
            <a:r>
              <a:rPr lang="en-US" sz="1800" dirty="0">
                <a:effectLst/>
                <a:latin typeface="Verdana" panose="020B0604030504040204" pitchFamily="34" charset="0"/>
                <a:ea typeface="Times New Roman" panose="02020603050405020304" pitchFamily="18" charset="0"/>
                <a:cs typeface="Times New Roman" panose="02020603050405020304" pitchFamily="18" charset="0"/>
              </a:rPr>
              <a:t>.</a:t>
            </a:r>
          </a:p>
          <a:p>
            <a:r>
              <a:rPr lang="en-US" dirty="0">
                <a:latin typeface="Verdana" panose="020B0604030504040204" pitchFamily="34" charset="0"/>
                <a:cs typeface="Times New Roman" panose="02020603050405020304" pitchFamily="18" charset="0"/>
              </a:rPr>
              <a:t>The differently abled candidates have been issued Permanent Concession Card/Letter from ICAI for availing of compensatory time with / without writer. </a:t>
            </a:r>
          </a:p>
          <a:p>
            <a:r>
              <a:rPr lang="en-US" dirty="0">
                <a:latin typeface="Verdana" panose="020B0604030504040204" pitchFamily="34" charset="0"/>
                <a:cs typeface="Times New Roman" panose="02020603050405020304" pitchFamily="18" charset="0"/>
              </a:rPr>
              <a:t>Such a candidate is allowed to be seated preferably on the ground floor along with some other examinees only. Kindly note that </a:t>
            </a:r>
            <a:r>
              <a:rPr lang="en-IN" dirty="0">
                <a:latin typeface="Verdana" panose="020B0604030504040204" pitchFamily="34" charset="0"/>
                <a:cs typeface="Times New Roman" panose="02020603050405020304" pitchFamily="18" charset="0"/>
              </a:rPr>
              <a:t>“No candidate” will be provided with separate room/ separate invigilator. </a:t>
            </a:r>
          </a:p>
          <a:p>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Kindly ensure through the Centre Superintendent that writer brought by a candidate is in accordance with the related guidelines of the ICAI, particularly regarding qualification of writer. </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writer should not be overqualified. </a:t>
            </a:r>
            <a:endParaRPr lang="en-IN" sz="180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IN" dirty="0"/>
              <a:t>Ensure that Differently abled candidate is allowed to avail compensatory time with /without writer as per Permanent Concession Card / Letter issued to him by ICAI Exam Department.</a:t>
            </a:r>
          </a:p>
          <a:p>
            <a:r>
              <a:rPr lang="en-US" sz="1800" dirty="0">
                <a:effectLst/>
                <a:latin typeface="Verdana" panose="020B0604030504040204" pitchFamily="34" charset="0"/>
                <a:ea typeface="Times New Roman" panose="02020603050405020304" pitchFamily="18" charset="0"/>
                <a:cs typeface="Times New Roman" panose="02020603050405020304" pitchFamily="18" charset="0"/>
              </a:rPr>
              <a:t>Their answer book(s) are to be collected after the conclusion of permitted extra time </a:t>
            </a:r>
            <a:r>
              <a:rPr lang="en-US" sz="1800" i="1" dirty="0">
                <a:effectLst/>
                <a:latin typeface="Verdana" panose="020B0604030504040204" pitchFamily="34" charset="0"/>
                <a:ea typeface="Times New Roman" panose="02020603050405020304" pitchFamily="18" charset="0"/>
                <a:cs typeface="Times New Roman" panose="02020603050405020304" pitchFamily="18" charset="0"/>
              </a:rPr>
              <a:t>[unless the candidates concerned desire to surrender their answer book(s) otherwise </a:t>
            </a:r>
            <a:r>
              <a:rPr lang="en-US" sz="1800" dirty="0">
                <a:effectLst/>
                <a:latin typeface="Verdana" panose="020B0604030504040204" pitchFamily="34" charset="0"/>
                <a:ea typeface="Times New Roman" panose="02020603050405020304" pitchFamily="18" charset="0"/>
                <a:cs typeface="Times New Roman" panose="02020603050405020304" pitchFamily="18" charset="0"/>
              </a:rPr>
              <a:t>and sent to ICAI by Speed Post, on the day of the exam, itself / next day if not possible on same day. </a:t>
            </a:r>
          </a:p>
          <a:p>
            <a:r>
              <a:rPr lang="en-US" sz="1800" dirty="0">
                <a:effectLst/>
                <a:latin typeface="Verdana" panose="020B0604030504040204" pitchFamily="34" charset="0"/>
                <a:ea typeface="Times New Roman" panose="02020603050405020304" pitchFamily="18" charset="0"/>
                <a:cs typeface="Times New Roman" panose="02020603050405020304" pitchFamily="18" charset="0"/>
              </a:rPr>
              <a:t>Observer is required to mention details of the differently abled candidate (with writer’s details and qualification), as applicable, in observer’s daily report.  </a:t>
            </a:r>
            <a:r>
              <a:rPr lang="en-IN" dirty="0"/>
              <a:t> </a:t>
            </a:r>
          </a:p>
          <a:p>
            <a:endParaRPr lang="en-IN" dirty="0"/>
          </a:p>
        </p:txBody>
      </p:sp>
    </p:spTree>
    <p:extLst>
      <p:ext uri="{BB962C8B-B14F-4D97-AF65-F5344CB8AC3E}">
        <p14:creationId xmlns:p14="http://schemas.microsoft.com/office/powerpoint/2010/main" val="2837263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E9CC-4DF9-0F9C-5840-8EBB8F62B556}"/>
              </a:ext>
            </a:extLst>
          </p:cNvPr>
          <p:cNvSpPr>
            <a:spLocks noGrp="1"/>
          </p:cNvSpPr>
          <p:nvPr>
            <p:ph type="title"/>
          </p:nvPr>
        </p:nvSpPr>
        <p:spPr>
          <a:xfrm>
            <a:off x="677333" y="124691"/>
            <a:ext cx="9505757" cy="691947"/>
          </a:xfrm>
        </p:spPr>
        <p:txBody>
          <a:bodyPr>
            <a:normAutofit fontScale="90000"/>
          </a:bodyPr>
          <a:lstStyle/>
          <a:p>
            <a:r>
              <a:rPr lang="en-US" sz="2200" b="1" dirty="0">
                <a:solidFill>
                  <a:srgbClr val="002060"/>
                </a:solidFill>
                <a:highlight>
                  <a:srgbClr val="FFFF00"/>
                </a:highlight>
              </a:rPr>
              <a:t>Observer should ensure the arrangement is as per the ICAI guidelines</a:t>
            </a:r>
            <a:r>
              <a:rPr lang="en-US" sz="3600" b="1" dirty="0">
                <a:solidFill>
                  <a:srgbClr val="002060"/>
                </a:solidFill>
              </a:rPr>
              <a:t>. </a:t>
            </a:r>
            <a:br>
              <a:rPr lang="en-IN" sz="3600" dirty="0">
                <a:solidFill>
                  <a:srgbClr val="002060"/>
                </a:solidFill>
              </a:rPr>
            </a:br>
            <a:endParaRPr lang="en-IN" dirty="0"/>
          </a:p>
        </p:txBody>
      </p:sp>
      <p:sp>
        <p:nvSpPr>
          <p:cNvPr id="3" name="Content Placeholder 2">
            <a:extLst>
              <a:ext uri="{FF2B5EF4-FFF2-40B4-BE49-F238E27FC236}">
                <a16:creationId xmlns:a16="http://schemas.microsoft.com/office/drawing/2014/main" id="{ACEDF075-0BED-0E50-E976-0746552DF1E5}"/>
              </a:ext>
            </a:extLst>
          </p:cNvPr>
          <p:cNvSpPr>
            <a:spLocks noGrp="1"/>
          </p:cNvSpPr>
          <p:nvPr>
            <p:ph idx="1"/>
          </p:nvPr>
        </p:nvSpPr>
        <p:spPr>
          <a:xfrm>
            <a:off x="677333" y="928255"/>
            <a:ext cx="10156922" cy="5541818"/>
          </a:xfrm>
        </p:spPr>
        <p:txBody>
          <a:bodyPr/>
          <a:lstStyle/>
          <a:p>
            <a:r>
              <a:rPr lang="en-US" b="1" dirty="0">
                <a:solidFill>
                  <a:schemeClr val="bg2">
                    <a:lumMod val="10000"/>
                  </a:schemeClr>
                </a:solidFill>
                <a:latin typeface="+mj-lt"/>
              </a:rPr>
              <a:t>Invigilators should normally be over 30 years of age.</a:t>
            </a:r>
            <a:endParaRPr lang="en-IN" b="1" dirty="0">
              <a:solidFill>
                <a:schemeClr val="bg2">
                  <a:lumMod val="10000"/>
                </a:schemeClr>
              </a:solidFill>
              <a:latin typeface="+mj-lt"/>
            </a:endParaRPr>
          </a:p>
          <a:p>
            <a:r>
              <a:rPr lang="en-US" b="1" dirty="0">
                <a:solidFill>
                  <a:schemeClr val="bg2">
                    <a:lumMod val="10000"/>
                  </a:schemeClr>
                </a:solidFill>
              </a:rPr>
              <a:t>Invigilators should be members of the teaching staff of such institution.</a:t>
            </a:r>
            <a:endParaRPr lang="en-IN" b="1" dirty="0">
              <a:solidFill>
                <a:schemeClr val="bg2">
                  <a:lumMod val="10000"/>
                </a:schemeClr>
              </a:solidFill>
            </a:endParaRPr>
          </a:p>
          <a:p>
            <a:r>
              <a:rPr lang="en-US" b="1" dirty="0">
                <a:solidFill>
                  <a:schemeClr val="bg2">
                    <a:lumMod val="10000"/>
                  </a:schemeClr>
                </a:solidFill>
              </a:rPr>
              <a:t>where the invigilators are not the teaching staff, the invigilators should possess a minimum qualification of graduation.</a:t>
            </a:r>
            <a:endParaRPr lang="en-IN" b="1" dirty="0">
              <a:solidFill>
                <a:schemeClr val="bg2">
                  <a:lumMod val="10000"/>
                </a:schemeClr>
              </a:solidFill>
            </a:endParaRPr>
          </a:p>
          <a:p>
            <a:r>
              <a:rPr lang="en-US" b="1" dirty="0">
                <a:solidFill>
                  <a:schemeClr val="bg2">
                    <a:lumMod val="10000"/>
                  </a:schemeClr>
                </a:solidFill>
              </a:rPr>
              <a:t>The number of Invigilators should be strictly in the proportion of 1 for every 20 candidates.</a:t>
            </a:r>
            <a:endParaRPr lang="en-IN" b="1" dirty="0">
              <a:solidFill>
                <a:schemeClr val="bg2">
                  <a:lumMod val="10000"/>
                </a:schemeClr>
              </a:solidFill>
            </a:endParaRPr>
          </a:p>
          <a:p>
            <a:r>
              <a:rPr lang="en-US" b="1" dirty="0">
                <a:solidFill>
                  <a:schemeClr val="bg2">
                    <a:lumMod val="10000"/>
                  </a:schemeClr>
                </a:solidFill>
              </a:rPr>
              <a:t>The number of Class IV staff (Peon, Watchman, etc.) should not exceed the proportion of one (all categories of Class IV staff included) for every 50 candidates.</a:t>
            </a:r>
            <a:endParaRPr lang="en-IN" b="1" dirty="0">
              <a:solidFill>
                <a:schemeClr val="bg2">
                  <a:lumMod val="10000"/>
                </a:schemeClr>
              </a:solidFill>
            </a:endParaRPr>
          </a:p>
          <a:p>
            <a:r>
              <a:rPr lang="en-US" b="1" dirty="0">
                <a:solidFill>
                  <a:schemeClr val="bg2">
                    <a:lumMod val="10000"/>
                  </a:schemeClr>
                </a:solidFill>
              </a:rPr>
              <a:t>Proper seating arrangements in row of 5/6 with display of seating plan, drinking water (500 water bottle), vigil on bathrooms, etc. Seating arrangements should not be in row of 4/multiple of 4 under any circumstances</a:t>
            </a:r>
            <a:r>
              <a:rPr lang="en-US" b="1" dirty="0">
                <a:solidFill>
                  <a:schemeClr val="accent6">
                    <a:lumMod val="75000"/>
                  </a:schemeClr>
                </a:solidFill>
              </a:rPr>
              <a:t>. </a:t>
            </a:r>
            <a:endParaRPr lang="en-IN" b="1" dirty="0">
              <a:solidFill>
                <a:schemeClr val="accent6">
                  <a:lumMod val="75000"/>
                </a:schemeClr>
              </a:solidFill>
            </a:endParaRPr>
          </a:p>
          <a:p>
            <a:endParaRPr lang="en-IN" dirty="0"/>
          </a:p>
        </p:txBody>
      </p:sp>
    </p:spTree>
    <p:extLst>
      <p:ext uri="{BB962C8B-B14F-4D97-AF65-F5344CB8AC3E}">
        <p14:creationId xmlns:p14="http://schemas.microsoft.com/office/powerpoint/2010/main" val="210418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C45B-0491-A9F3-D25E-AD89E09E67E8}"/>
              </a:ext>
            </a:extLst>
          </p:cNvPr>
          <p:cNvSpPr>
            <a:spLocks noGrp="1"/>
          </p:cNvSpPr>
          <p:nvPr>
            <p:ph type="title"/>
          </p:nvPr>
        </p:nvSpPr>
        <p:spPr>
          <a:xfrm>
            <a:off x="677334" y="277092"/>
            <a:ext cx="10115358" cy="401782"/>
          </a:xfrm>
        </p:spPr>
        <p:txBody>
          <a:bodyPr>
            <a:normAutofit fontScale="90000"/>
          </a:bodyPr>
          <a:lstStyle/>
          <a:p>
            <a:r>
              <a:rPr lang="en-US" sz="2400" b="1" dirty="0">
                <a:solidFill>
                  <a:schemeClr val="accent4"/>
                </a:solidFill>
                <a:highlight>
                  <a:srgbClr val="00FFFF"/>
                </a:highlight>
              </a:rPr>
              <a:t>Observer should ensure the adherence of the facilities made by the </a:t>
            </a:r>
            <a:r>
              <a:rPr lang="en-US" sz="2400" b="1" dirty="0" err="1">
                <a:solidFill>
                  <a:schemeClr val="accent4"/>
                </a:solidFill>
                <a:highlight>
                  <a:srgbClr val="00FFFF"/>
                </a:highlight>
              </a:rPr>
              <a:t>centre</a:t>
            </a:r>
            <a:r>
              <a:rPr lang="en-US" sz="2400" b="1" dirty="0">
                <a:solidFill>
                  <a:schemeClr val="accent4"/>
                </a:solidFill>
                <a:highlight>
                  <a:srgbClr val="00FFFF"/>
                </a:highlight>
              </a:rPr>
              <a:t>.</a:t>
            </a:r>
            <a:br>
              <a:rPr lang="en-IN" sz="2400" b="1" dirty="0">
                <a:solidFill>
                  <a:schemeClr val="accent4"/>
                </a:solidFill>
                <a:highlight>
                  <a:srgbClr val="00FFFF"/>
                </a:highlight>
                <a:latin typeface="+mj-lt"/>
              </a:rPr>
            </a:br>
            <a:endParaRPr lang="en-IN" sz="2400" dirty="0">
              <a:solidFill>
                <a:schemeClr val="accent4"/>
              </a:solidFill>
              <a:highlight>
                <a:srgbClr val="00FFFF"/>
              </a:highlight>
            </a:endParaRPr>
          </a:p>
        </p:txBody>
      </p:sp>
      <p:sp>
        <p:nvSpPr>
          <p:cNvPr id="3" name="Content Placeholder 2">
            <a:extLst>
              <a:ext uri="{FF2B5EF4-FFF2-40B4-BE49-F238E27FC236}">
                <a16:creationId xmlns:a16="http://schemas.microsoft.com/office/drawing/2014/main" id="{2BA067A5-F286-E0D7-26CF-7B8740DAD0F9}"/>
              </a:ext>
            </a:extLst>
          </p:cNvPr>
          <p:cNvSpPr>
            <a:spLocks noGrp="1"/>
          </p:cNvSpPr>
          <p:nvPr>
            <p:ph idx="1"/>
          </p:nvPr>
        </p:nvSpPr>
        <p:spPr>
          <a:xfrm>
            <a:off x="677333" y="928255"/>
            <a:ext cx="11099031" cy="5652653"/>
          </a:xfrm>
        </p:spPr>
        <p:txBody>
          <a:bodyPr>
            <a:normAutofit fontScale="92500" lnSpcReduction="10000"/>
          </a:bodyPr>
          <a:lstStyle/>
          <a:p>
            <a:r>
              <a:rPr lang="en-US" b="1" dirty="0">
                <a:solidFill>
                  <a:srgbClr val="002060"/>
                </a:solidFill>
              </a:rPr>
              <a:t>Displaying signboard/ Banner near main entrance of the School/ College/ Institute.</a:t>
            </a:r>
            <a:endParaRPr lang="en-IN" b="1" dirty="0">
              <a:solidFill>
                <a:srgbClr val="002060"/>
              </a:solidFill>
              <a:latin typeface="+mj-lt"/>
            </a:endParaRPr>
          </a:p>
          <a:p>
            <a:r>
              <a:rPr lang="en-US" b="1" dirty="0">
                <a:solidFill>
                  <a:srgbClr val="002060"/>
                </a:solidFill>
              </a:rPr>
              <a:t>Seating Plan and arrow marks guiding the students to their respective Room/ Hall.</a:t>
            </a:r>
            <a:endParaRPr lang="en-IN" b="1" dirty="0">
              <a:solidFill>
                <a:srgbClr val="002060"/>
              </a:solidFill>
              <a:latin typeface="+mj-lt"/>
            </a:endParaRPr>
          </a:p>
          <a:p>
            <a:r>
              <a:rPr lang="en-US" b="1" dirty="0">
                <a:solidFill>
                  <a:srgbClr val="002060"/>
                </a:solidFill>
              </a:rPr>
              <a:t>Shuffling of seating plan / or shuffling of Invigilators on daily and regular basis. </a:t>
            </a:r>
            <a:endParaRPr lang="en-IN" b="1" dirty="0">
              <a:solidFill>
                <a:srgbClr val="002060"/>
              </a:solidFill>
            </a:endParaRPr>
          </a:p>
          <a:p>
            <a:pPr eaLnBrk="1" hangingPunct="1">
              <a:defRPr/>
            </a:pPr>
            <a:r>
              <a:rPr lang="en-US" b="1" dirty="0">
                <a:solidFill>
                  <a:srgbClr val="002060"/>
                </a:solidFill>
              </a:rPr>
              <a:t>No. of exam rooms/hall engaged / No. of invigilators engaged as per ICAI Norms (1:20).</a:t>
            </a:r>
          </a:p>
          <a:p>
            <a:pPr>
              <a:defRPr/>
            </a:pPr>
            <a:r>
              <a:rPr lang="en-US" b="1" dirty="0">
                <a:solidFill>
                  <a:srgbClr val="002060"/>
                </a:solidFill>
              </a:rPr>
              <a:t>Proper lighting in the rooms/ halls and also in staircases/ corridors.</a:t>
            </a:r>
            <a:endParaRPr lang="en-IN" b="1" dirty="0">
              <a:solidFill>
                <a:srgbClr val="002060"/>
              </a:solidFill>
            </a:endParaRPr>
          </a:p>
          <a:p>
            <a:pPr>
              <a:defRPr/>
            </a:pPr>
            <a:r>
              <a:rPr lang="en-US" b="1" dirty="0">
                <a:solidFill>
                  <a:srgbClr val="002060"/>
                </a:solidFill>
              </a:rPr>
              <a:t>Arrangement of proper power back-ups such as generators, emergency lights etc. (KVA capacity is mandatory to mention)</a:t>
            </a:r>
          </a:p>
          <a:p>
            <a:pPr>
              <a:defRPr/>
            </a:pPr>
            <a:r>
              <a:rPr lang="en-US" b="1" dirty="0">
                <a:solidFill>
                  <a:srgbClr val="002060"/>
                </a:solidFill>
              </a:rPr>
              <a:t>Engaging sufficient staff to keep the examination premises and toilets clean every day.</a:t>
            </a:r>
          </a:p>
          <a:p>
            <a:pPr>
              <a:defRPr/>
            </a:pPr>
            <a:r>
              <a:rPr lang="en-US" b="1" dirty="0">
                <a:solidFill>
                  <a:srgbClr val="002060"/>
                </a:solidFill>
              </a:rPr>
              <a:t>Packaged drinking water</a:t>
            </a:r>
            <a:r>
              <a:rPr lang="en-US" b="1" strike="sngStrike" dirty="0">
                <a:solidFill>
                  <a:srgbClr val="002060"/>
                </a:solidFill>
              </a:rPr>
              <a:t> </a:t>
            </a:r>
            <a:r>
              <a:rPr lang="en-US" b="1" dirty="0">
                <a:solidFill>
                  <a:srgbClr val="002060"/>
                </a:solidFill>
              </a:rPr>
              <a:t>500 ml water bottle is provided to the candidates.</a:t>
            </a:r>
            <a:endParaRPr lang="en-IN" b="1" dirty="0">
              <a:solidFill>
                <a:srgbClr val="002060"/>
              </a:solidFill>
            </a:endParaRPr>
          </a:p>
          <a:p>
            <a:pPr>
              <a:defRPr/>
            </a:pPr>
            <a:r>
              <a:rPr lang="en-US" b="1" dirty="0">
                <a:solidFill>
                  <a:srgbClr val="002060"/>
                </a:solidFill>
              </a:rPr>
              <a:t>Instructions for the candidates is to be read out by the Invigilators. </a:t>
            </a:r>
            <a:endParaRPr lang="en-IN" b="1" dirty="0">
              <a:solidFill>
                <a:srgbClr val="002060"/>
              </a:solidFill>
            </a:endParaRPr>
          </a:p>
          <a:p>
            <a:pPr>
              <a:defRPr/>
            </a:pPr>
            <a:r>
              <a:rPr lang="en-IN" b="1" dirty="0">
                <a:solidFill>
                  <a:srgbClr val="002060"/>
                </a:solidFill>
              </a:rPr>
              <a:t>Do not directly interact with the Centre Exam Functionaries or the candidates.</a:t>
            </a:r>
          </a:p>
          <a:p>
            <a:pPr>
              <a:defRPr/>
            </a:pPr>
            <a:r>
              <a:rPr lang="en-US" b="1" dirty="0">
                <a:solidFill>
                  <a:srgbClr val="002060"/>
                </a:solidFill>
              </a:rPr>
              <a:t>Sort/Resolve any issue politely with/ through the Centre Superintendent or Chief Invigilator.</a:t>
            </a:r>
          </a:p>
          <a:p>
            <a:pPr>
              <a:defRPr/>
            </a:pPr>
            <a:r>
              <a:rPr lang="en-US" b="1" dirty="0">
                <a:solidFill>
                  <a:srgbClr val="002060"/>
                </a:solidFill>
              </a:rPr>
              <a:t>No Candidates will be allowed to leave the examination hall before the scheduled time.</a:t>
            </a:r>
          </a:p>
          <a:p>
            <a:pPr>
              <a:defRPr/>
            </a:pPr>
            <a:r>
              <a:rPr lang="en-IN" b="1" dirty="0">
                <a:solidFill>
                  <a:srgbClr val="002060"/>
                </a:solidFill>
              </a:rPr>
              <a:t>To ensure that our examination is conducted as per the ICAI guidelines in orderly manner.</a:t>
            </a:r>
          </a:p>
          <a:p>
            <a:pPr>
              <a:defRPr/>
            </a:pPr>
            <a:r>
              <a:rPr lang="en-US" b="1" dirty="0">
                <a:solidFill>
                  <a:srgbClr val="002060"/>
                </a:solidFill>
              </a:rPr>
              <a:t>Do not take any decision at your end without consulting/ approval of the ICAI Exam Department (including giving any extra time to the candidates). </a:t>
            </a:r>
          </a:p>
          <a:p>
            <a:pPr>
              <a:defRPr/>
            </a:pPr>
            <a:endParaRPr lang="en-IN" dirty="0">
              <a:solidFill>
                <a:srgbClr val="002060"/>
              </a:solidFill>
            </a:endParaRPr>
          </a:p>
          <a:p>
            <a:pPr>
              <a:defRPr/>
            </a:pPr>
            <a:endParaRPr lang="en-US" dirty="0"/>
          </a:p>
          <a:p>
            <a:pPr>
              <a:defRPr/>
            </a:pPr>
            <a:endParaRPr lang="en-IN" dirty="0">
              <a:solidFill>
                <a:srgbClr val="C00000"/>
              </a:solidFill>
              <a:latin typeface="+mj-lt"/>
            </a:endParaRPr>
          </a:p>
          <a:p>
            <a:pPr>
              <a:defRPr/>
            </a:pPr>
            <a:endParaRPr lang="en-IN" dirty="0">
              <a:solidFill>
                <a:srgbClr val="C00000"/>
              </a:solidFill>
              <a:latin typeface="+mj-lt"/>
            </a:endParaRPr>
          </a:p>
          <a:p>
            <a:pPr>
              <a:defRPr/>
            </a:pPr>
            <a:endParaRPr lang="en-IN" b="1" dirty="0">
              <a:solidFill>
                <a:schemeClr val="accent6">
                  <a:lumMod val="75000"/>
                </a:schemeClr>
              </a:solidFill>
              <a:latin typeface="+mj-lt"/>
            </a:endParaRPr>
          </a:p>
          <a:p>
            <a:pPr eaLnBrk="1" hangingPunct="1">
              <a:defRPr/>
            </a:pPr>
            <a:endParaRPr lang="en-IN" dirty="0"/>
          </a:p>
          <a:p>
            <a:pPr algn="ctr" eaLnBrk="1" hangingPunct="1">
              <a:defRPr/>
            </a:pPr>
            <a:endParaRPr lang="en-IN" dirty="0"/>
          </a:p>
          <a:p>
            <a:endParaRPr lang="en-IN" dirty="0"/>
          </a:p>
        </p:txBody>
      </p:sp>
    </p:spTree>
    <p:extLst>
      <p:ext uri="{BB962C8B-B14F-4D97-AF65-F5344CB8AC3E}">
        <p14:creationId xmlns:p14="http://schemas.microsoft.com/office/powerpoint/2010/main" val="19940339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1561</TotalTime>
  <Words>3292</Words>
  <Application>Microsoft Office PowerPoint</Application>
  <PresentationFormat>Widescreen</PresentationFormat>
  <Paragraphs>251</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 Black</vt:lpstr>
      <vt:lpstr>Calibri</vt:lpstr>
      <vt:lpstr>Times</vt:lpstr>
      <vt:lpstr>Trebuchet MS</vt:lpstr>
      <vt:lpstr>Verdana</vt:lpstr>
      <vt:lpstr>Wingdings</vt:lpstr>
      <vt:lpstr>Wingdings 3</vt:lpstr>
      <vt:lpstr>Facet</vt:lpstr>
      <vt:lpstr>The Institute of Chartered Accountants of India </vt:lpstr>
      <vt:lpstr>PRE- EXAMINATION  ACTIVITIES</vt:lpstr>
      <vt:lpstr>Activity to be done by the Observer </vt:lpstr>
      <vt:lpstr>              Activity to be done by the Observer</vt:lpstr>
      <vt:lpstr>DURING EXAMINATION ACTIVITY</vt:lpstr>
      <vt:lpstr>2:00 PM to conclusion of the examination </vt:lpstr>
      <vt:lpstr>2:00 PM to conclusion of the examination</vt:lpstr>
      <vt:lpstr>Observer should ensure the arrangement is as per the ICAI guidelines.  </vt:lpstr>
      <vt:lpstr>Observer should ensure the adherence of the facilities made by the centre. </vt:lpstr>
      <vt:lpstr>POST EXAMINATION  ACTIVITY</vt:lpstr>
      <vt:lpstr>FORM/ANNEXURE</vt:lpstr>
      <vt:lpstr>MAJOR DEFICIENCIES -NOTICED DURING SEPTEMBER 2024 EXAMINATIONS</vt:lpstr>
      <vt:lpstr>OTHER DEFICIENCIES – SEPTEMBER 2024</vt:lpstr>
      <vt:lpstr>INCIDENTAL MATTERS</vt:lpstr>
      <vt:lpstr>INCIDENTAL MATTERS</vt:lpstr>
      <vt:lpstr>INCIDENTAL MATTERS</vt:lpstr>
      <vt:lpstr>MOST IMPORTANT</vt:lpstr>
      <vt:lpstr>EXAMINATION HELPLINE</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Institute of Chartered Accountants of India </dc:title>
  <dc:creator>Sunil Kumar Pandey-ICAI\Examination\Noida-1</dc:creator>
  <cp:lastModifiedBy>prashant.bakshi@icai.in</cp:lastModifiedBy>
  <cp:revision>92</cp:revision>
  <cp:lastPrinted>2024-04-28T05:03:25Z</cp:lastPrinted>
  <dcterms:created xsi:type="dcterms:W3CDTF">2023-07-31T08:51:39Z</dcterms:created>
  <dcterms:modified xsi:type="dcterms:W3CDTF">2024-10-24T04:37:29Z</dcterms:modified>
</cp:coreProperties>
</file>